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5" r:id="rId3"/>
    <p:sldId id="258" r:id="rId4"/>
    <p:sldId id="259" r:id="rId5"/>
    <p:sldId id="260" r:id="rId6"/>
    <p:sldId id="263" r:id="rId7"/>
    <p:sldId id="262" r:id="rId8"/>
    <p:sldId id="261" r:id="rId9"/>
    <p:sldId id="275" r:id="rId10"/>
    <p:sldId id="278" r:id="rId11"/>
    <p:sldId id="264" r:id="rId12"/>
    <p:sldId id="284" r:id="rId13"/>
    <p:sldId id="267" r:id="rId14"/>
    <p:sldId id="268" r:id="rId15"/>
    <p:sldId id="269" r:id="rId16"/>
    <p:sldId id="270" r:id="rId17"/>
    <p:sldId id="271" r:id="rId18"/>
    <p:sldId id="277" r:id="rId19"/>
    <p:sldId id="280" r:id="rId20"/>
    <p:sldId id="273" r:id="rId21"/>
    <p:sldId id="281" r:id="rId22"/>
    <p:sldId id="28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1724" autoAdjust="0"/>
  </p:normalViewPr>
  <p:slideViewPr>
    <p:cSldViewPr snapToGrid="0">
      <p:cViewPr varScale="1">
        <p:scale>
          <a:sx n="45" d="100"/>
          <a:sy n="45" d="100"/>
        </p:scale>
        <p:origin x="209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E48420-A26A-4398-B2D4-980BE7AD7A84}" type="datetimeFigureOut">
              <a:rPr lang="zh-CN" altLang="en-US" smtClean="0"/>
              <a:t>2018/5/28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D861A-C5A1-4FE6-A3D0-3A0866977481}" type="slidenum">
              <a:rPr lang="zh-CN" altLang="en-US" smtClean="0"/>
              <a:t>‹#›</a:t>
            </a:fld>
            <a:endParaRPr lang="zh-CN" altLang="en-US"/>
          </a:p>
        </p:txBody>
      </p:sp>
    </p:spTree>
    <p:extLst>
      <p:ext uri="{BB962C8B-B14F-4D97-AF65-F5344CB8AC3E}">
        <p14:creationId xmlns:p14="http://schemas.microsoft.com/office/powerpoint/2010/main" val="362025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a:t>
            </a:fld>
            <a:endParaRPr lang="zh-CN" altLang="en-US"/>
          </a:p>
        </p:txBody>
      </p:sp>
    </p:spTree>
    <p:extLst>
      <p:ext uri="{BB962C8B-B14F-4D97-AF65-F5344CB8AC3E}">
        <p14:creationId xmlns:p14="http://schemas.microsoft.com/office/powerpoint/2010/main" val="1881818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11</a:t>
            </a:fld>
            <a:endParaRPr lang="zh-CN" altLang="en-US"/>
          </a:p>
        </p:txBody>
      </p:sp>
    </p:spTree>
    <p:extLst>
      <p:ext uri="{BB962C8B-B14F-4D97-AF65-F5344CB8AC3E}">
        <p14:creationId xmlns:p14="http://schemas.microsoft.com/office/powerpoint/2010/main" val="101419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12</a:t>
            </a:fld>
            <a:endParaRPr lang="zh-CN" altLang="en-US"/>
          </a:p>
        </p:txBody>
      </p:sp>
    </p:spTree>
    <p:extLst>
      <p:ext uri="{BB962C8B-B14F-4D97-AF65-F5344CB8AC3E}">
        <p14:creationId xmlns:p14="http://schemas.microsoft.com/office/powerpoint/2010/main" val="3187713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13</a:t>
            </a:fld>
            <a:endParaRPr lang="zh-CN" altLang="en-US"/>
          </a:p>
        </p:txBody>
      </p:sp>
    </p:spTree>
    <p:extLst>
      <p:ext uri="{BB962C8B-B14F-4D97-AF65-F5344CB8AC3E}">
        <p14:creationId xmlns:p14="http://schemas.microsoft.com/office/powerpoint/2010/main" val="697343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14</a:t>
            </a:fld>
            <a:endParaRPr lang="zh-CN" altLang="en-US"/>
          </a:p>
        </p:txBody>
      </p:sp>
    </p:spTree>
    <p:extLst>
      <p:ext uri="{BB962C8B-B14F-4D97-AF65-F5344CB8AC3E}">
        <p14:creationId xmlns:p14="http://schemas.microsoft.com/office/powerpoint/2010/main" val="1685064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15</a:t>
            </a:fld>
            <a:endParaRPr lang="zh-CN" altLang="en-US"/>
          </a:p>
        </p:txBody>
      </p:sp>
    </p:spTree>
    <p:extLst>
      <p:ext uri="{BB962C8B-B14F-4D97-AF65-F5344CB8AC3E}">
        <p14:creationId xmlns:p14="http://schemas.microsoft.com/office/powerpoint/2010/main" val="2389152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16</a:t>
            </a:fld>
            <a:endParaRPr lang="zh-CN" altLang="en-US"/>
          </a:p>
        </p:txBody>
      </p:sp>
    </p:spTree>
    <p:extLst>
      <p:ext uri="{BB962C8B-B14F-4D97-AF65-F5344CB8AC3E}">
        <p14:creationId xmlns:p14="http://schemas.microsoft.com/office/powerpoint/2010/main" val="3814394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那么对于线性可分问题，我们是可以求解了并且可以消除感知机由于主观因素带来的多解问题，但是现实世界中的数据并不是完全线性可分的，也就是说对于数据来说肯定是有噪声的，那么对于有噪声的数据，</a:t>
                </a:r>
                <a:r>
                  <a:rPr lang="en-US" altLang="zh-CN" dirty="0" smtClean="0"/>
                  <a:t>SVM</a:t>
                </a:r>
                <a:r>
                  <a:rPr lang="zh-CN" altLang="en-US" dirty="0" smtClean="0"/>
                  <a:t>怎么去处理呢。即对于这种近似线性可分，怎么处理呢？</a:t>
                </a:r>
                <a:r>
                  <a:rPr lang="en-US" altLang="zh-CN" dirty="0" smtClean="0"/>
                  <a:t>SVM</a:t>
                </a:r>
                <a:r>
                  <a:rPr lang="zh-CN" altLang="en-US" dirty="0" smtClean="0"/>
                  <a:t>的做法是引入一个松弛变量</a:t>
                </a:r>
                <a:r>
                  <a:rPr lang="zh-CN" altLang="en-US" i="0" smtClean="0">
                    <a:latin typeface="Cambria Math" panose="02040503050406030204" pitchFamily="18" charset="0"/>
                  </a:rPr>
                  <a:t>𝜀</a:t>
                </a:r>
                <a:r>
                  <a:rPr lang="en-US" altLang="zh-CN" b="0" i="0" smtClean="0">
                    <a:latin typeface="Cambria Math" panose="02040503050406030204" pitchFamily="18" charset="0"/>
                  </a:rPr>
                  <a:t>≥0</a:t>
                </a:r>
                <a:r>
                  <a:rPr lang="zh-CN" altLang="en-US" dirty="0" smtClean="0"/>
                  <a:t>，也就是说现在的限制条件不再是所有的点都必须大于等于</a:t>
                </a:r>
                <a:r>
                  <a:rPr lang="en-US" altLang="zh-CN" dirty="0" smtClean="0"/>
                  <a:t>1</a:t>
                </a:r>
                <a:r>
                  <a:rPr lang="zh-CN" altLang="en-US" dirty="0" smtClean="0"/>
                  <a:t>，当平面确定时，允许有噪声点距离可以大于等于一个比</a:t>
                </a:r>
                <a:r>
                  <a:rPr lang="en-US" altLang="zh-CN" dirty="0" smtClean="0"/>
                  <a:t>1</a:t>
                </a:r>
                <a:r>
                  <a:rPr lang="zh-CN" altLang="en-US" dirty="0" smtClean="0"/>
                  <a:t>小的数（可以是反向，反向就是距离是负的），当</a:t>
                </a:r>
                <a:r>
                  <a:rPr lang="zh-CN" altLang="en-US" i="0" smtClean="0">
                    <a:latin typeface="Cambria Math" panose="02040503050406030204" pitchFamily="18" charset="0"/>
                  </a:rPr>
                  <a:t>𝜀</a:t>
                </a:r>
                <a:r>
                  <a:rPr lang="zh-CN" altLang="en-US" dirty="0" smtClean="0"/>
                  <a:t>越大的时候，该点离超平面反向越远，当限制条件放松后，我们需要对这些离群点进行惩罚，因此我们需要调整目标函数，加上惩罚项，惩罚项是根据实际问题来确定的，一般来说，我们对于一个实际问题，先确定</a:t>
                </a:r>
                <a:r>
                  <a:rPr lang="en-US" altLang="zh-CN" dirty="0" smtClean="0"/>
                  <a:t>C</a:t>
                </a:r>
                <a:r>
                  <a:rPr lang="zh-CN" altLang="en-US" dirty="0" smtClean="0"/>
                  <a:t>，然后去训练，看测试结果，然后再换</a:t>
                </a:r>
                <a:r>
                  <a:rPr lang="en-US" altLang="zh-CN" dirty="0" smtClean="0"/>
                  <a:t>C</a:t>
                </a:r>
                <a:r>
                  <a:rPr lang="zh-CN" altLang="en-US" dirty="0" smtClean="0"/>
                  <a:t>进行再次训练看结果。目标函数包含两层含义，第一是使得间隔大，同时使得误分类点尽量少</a:t>
                </a:r>
                <a:endParaRPr lang="en-US" altLang="zh-CN" dirty="0" smtClean="0"/>
              </a:p>
              <a:p>
                <a:endParaRPr lang="en-US" altLang="zh-CN" dirty="0" smtClean="0"/>
              </a:p>
              <a:p>
                <a:r>
                  <a:rPr lang="zh-CN" altLang="en-US" dirty="0" smtClean="0"/>
                  <a:t>我们使用松弛变量后，就会使得分类器放弃一些点，这对于分类器来说是一种损失，但是放弃这些点会得到一些好处，使得平面不会受噪声点的影响特别大，我们需要在损失与好处之间寻找一种平衡，这种平衡使用</a:t>
                </a:r>
                <a:r>
                  <a:rPr lang="en-US" altLang="zh-CN" dirty="0" smtClean="0"/>
                  <a:t>C</a:t>
                </a:r>
                <a:r>
                  <a:rPr lang="zh-CN" altLang="en-US" dirty="0" smtClean="0"/>
                  <a:t>来控制</a:t>
                </a:r>
                <a:endParaRPr lang="zh-CN" altLang="en-US" dirty="0"/>
              </a:p>
            </p:txBody>
          </p:sp>
        </mc:Fallback>
      </mc:AlternateContent>
      <p:sp>
        <p:nvSpPr>
          <p:cNvPr id="4" name="灯片编号占位符 3"/>
          <p:cNvSpPr>
            <a:spLocks noGrp="1"/>
          </p:cNvSpPr>
          <p:nvPr>
            <p:ph type="sldNum" sz="quarter" idx="10"/>
          </p:nvPr>
        </p:nvSpPr>
        <p:spPr/>
        <p:txBody>
          <a:bodyPr/>
          <a:lstStyle/>
          <a:p>
            <a:fld id="{6FAD861A-C5A1-4FE6-A3D0-3A0866977481}" type="slidenum">
              <a:rPr lang="zh-CN" altLang="en-US" smtClean="0"/>
              <a:t>17</a:t>
            </a:fld>
            <a:endParaRPr lang="zh-CN" altLang="en-US"/>
          </a:p>
        </p:txBody>
      </p:sp>
    </p:spTree>
    <p:extLst>
      <p:ext uri="{BB962C8B-B14F-4D97-AF65-F5344CB8AC3E}">
        <p14:creationId xmlns:p14="http://schemas.microsoft.com/office/powerpoint/2010/main" val="1934182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18</a:t>
            </a:fld>
            <a:endParaRPr lang="zh-CN" altLang="en-US"/>
          </a:p>
        </p:txBody>
      </p:sp>
    </p:spTree>
    <p:extLst>
      <p:ext uri="{BB962C8B-B14F-4D97-AF65-F5344CB8AC3E}">
        <p14:creationId xmlns:p14="http://schemas.microsoft.com/office/powerpoint/2010/main" val="2575219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19</a:t>
            </a:fld>
            <a:endParaRPr lang="zh-CN" altLang="en-US"/>
          </a:p>
        </p:txBody>
      </p:sp>
    </p:spTree>
    <p:extLst>
      <p:ext uri="{BB962C8B-B14F-4D97-AF65-F5344CB8AC3E}">
        <p14:creationId xmlns:p14="http://schemas.microsoft.com/office/powerpoint/2010/main" val="59936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20</a:t>
            </a:fld>
            <a:endParaRPr lang="zh-CN" altLang="en-US"/>
          </a:p>
        </p:txBody>
      </p:sp>
    </p:spTree>
    <p:extLst>
      <p:ext uri="{BB962C8B-B14F-4D97-AF65-F5344CB8AC3E}">
        <p14:creationId xmlns:p14="http://schemas.microsoft.com/office/powerpoint/2010/main" val="358186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3</a:t>
            </a:fld>
            <a:endParaRPr lang="zh-CN" altLang="en-US"/>
          </a:p>
        </p:txBody>
      </p:sp>
    </p:spTree>
    <p:extLst>
      <p:ext uri="{BB962C8B-B14F-4D97-AF65-F5344CB8AC3E}">
        <p14:creationId xmlns:p14="http://schemas.microsoft.com/office/powerpoint/2010/main" val="78855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21</a:t>
            </a:fld>
            <a:endParaRPr lang="zh-CN" altLang="en-US"/>
          </a:p>
        </p:txBody>
      </p:sp>
    </p:spTree>
    <p:extLst>
      <p:ext uri="{BB962C8B-B14F-4D97-AF65-F5344CB8AC3E}">
        <p14:creationId xmlns:p14="http://schemas.microsoft.com/office/powerpoint/2010/main" val="69865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4</a:t>
            </a:fld>
            <a:endParaRPr lang="zh-CN" altLang="en-US"/>
          </a:p>
        </p:txBody>
      </p:sp>
    </p:spTree>
    <p:extLst>
      <p:ext uri="{BB962C8B-B14F-4D97-AF65-F5344CB8AC3E}">
        <p14:creationId xmlns:p14="http://schemas.microsoft.com/office/powerpoint/2010/main" val="214803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5</a:t>
            </a:fld>
            <a:endParaRPr lang="zh-CN" altLang="en-US"/>
          </a:p>
        </p:txBody>
      </p:sp>
    </p:spTree>
    <p:extLst>
      <p:ext uri="{BB962C8B-B14F-4D97-AF65-F5344CB8AC3E}">
        <p14:creationId xmlns:p14="http://schemas.microsoft.com/office/powerpoint/2010/main" val="4002846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6</a:t>
            </a:fld>
            <a:endParaRPr lang="zh-CN" altLang="en-US"/>
          </a:p>
        </p:txBody>
      </p:sp>
    </p:spTree>
    <p:extLst>
      <p:ext uri="{BB962C8B-B14F-4D97-AF65-F5344CB8AC3E}">
        <p14:creationId xmlns:p14="http://schemas.microsoft.com/office/powerpoint/2010/main" val="271061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7</a:t>
            </a:fld>
            <a:endParaRPr lang="zh-CN" altLang="en-US"/>
          </a:p>
        </p:txBody>
      </p:sp>
    </p:spTree>
    <p:extLst>
      <p:ext uri="{BB962C8B-B14F-4D97-AF65-F5344CB8AC3E}">
        <p14:creationId xmlns:p14="http://schemas.microsoft.com/office/powerpoint/2010/main" val="3749449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8</a:t>
            </a:fld>
            <a:endParaRPr lang="zh-CN" altLang="en-US"/>
          </a:p>
        </p:txBody>
      </p:sp>
    </p:spTree>
    <p:extLst>
      <p:ext uri="{BB962C8B-B14F-4D97-AF65-F5344CB8AC3E}">
        <p14:creationId xmlns:p14="http://schemas.microsoft.com/office/powerpoint/2010/main" val="53201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9</a:t>
            </a:fld>
            <a:endParaRPr lang="zh-CN" altLang="en-US"/>
          </a:p>
        </p:txBody>
      </p:sp>
    </p:spTree>
    <p:extLst>
      <p:ext uri="{BB962C8B-B14F-4D97-AF65-F5344CB8AC3E}">
        <p14:creationId xmlns:p14="http://schemas.microsoft.com/office/powerpoint/2010/main" val="222105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FAD861A-C5A1-4FE6-A3D0-3A0866977481}" type="slidenum">
              <a:rPr lang="zh-CN" altLang="en-US" smtClean="0"/>
              <a:t>10</a:t>
            </a:fld>
            <a:endParaRPr lang="zh-CN" altLang="en-US"/>
          </a:p>
        </p:txBody>
      </p:sp>
    </p:spTree>
    <p:extLst>
      <p:ext uri="{BB962C8B-B14F-4D97-AF65-F5344CB8AC3E}">
        <p14:creationId xmlns:p14="http://schemas.microsoft.com/office/powerpoint/2010/main" val="2521032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3749264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390390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998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97392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1657749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32852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149982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3636016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109573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3576088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ECA73742-6E44-4B44-B962-5A1C0E8C53FE}" type="datetimeFigureOut">
              <a:rPr lang="zh-CN" altLang="en-US" smtClean="0"/>
              <a:t>2018/5/28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857323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73742-6E44-4B44-B962-5A1C0E8C53FE}" type="datetimeFigureOut">
              <a:rPr lang="zh-CN" altLang="en-US" smtClean="0"/>
              <a:t>2018/5/28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424DB-29C6-49F4-B929-8B224E26B8AC}" type="slidenum">
              <a:rPr lang="zh-CN" altLang="en-US" smtClean="0"/>
              <a:t>‹#›</a:t>
            </a:fld>
            <a:endParaRPr lang="zh-CN" altLang="en-US"/>
          </a:p>
        </p:txBody>
      </p:sp>
    </p:spTree>
    <p:extLst>
      <p:ext uri="{BB962C8B-B14F-4D97-AF65-F5344CB8AC3E}">
        <p14:creationId xmlns:p14="http://schemas.microsoft.com/office/powerpoint/2010/main" val="512721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png"/><Relationship Id="rId7" Type="http://schemas.openxmlformats.org/officeDocument/2006/relationships/image" Target="../media/image2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6.png"/><Relationship Id="rId4" Type="http://schemas.openxmlformats.org/officeDocument/2006/relationships/image" Target="../media/image200.png"/><Relationship Id="rId9" Type="http://schemas.openxmlformats.org/officeDocument/2006/relationships/image" Target="../media/image25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6.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12"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从感知机到</a:t>
            </a:r>
            <a:r>
              <a:rPr lang="en-US" altLang="zh-CN" dirty="0" smtClean="0"/>
              <a:t>SVM</a:t>
            </a:r>
            <a:endParaRPr lang="zh-CN" altLang="en-US" dirty="0"/>
          </a:p>
        </p:txBody>
      </p:sp>
      <p:sp>
        <p:nvSpPr>
          <p:cNvPr id="3" name="副标题 2"/>
          <p:cNvSpPr>
            <a:spLocks noGrp="1"/>
          </p:cNvSpPr>
          <p:nvPr>
            <p:ph type="subTitle" idx="1"/>
          </p:nvPr>
        </p:nvSpPr>
        <p:spPr>
          <a:xfrm>
            <a:off x="1450427" y="5896303"/>
            <a:ext cx="9144000" cy="675290"/>
          </a:xfrm>
        </p:spPr>
        <p:txBody>
          <a:bodyPr>
            <a:normAutofit/>
          </a:bodyPr>
          <a:lstStyle/>
          <a:p>
            <a:r>
              <a:rPr lang="zh-CN" altLang="en-US" sz="2000" dirty="0" smtClean="0"/>
              <a:t>詹隽 </a:t>
            </a:r>
            <a:r>
              <a:rPr lang="en-US" altLang="zh-CN" sz="2000" dirty="0" smtClean="0"/>
              <a:t>2018.5.28</a:t>
            </a:r>
            <a:endParaRPr lang="zh-CN" altLang="en-US" sz="2000" dirty="0"/>
          </a:p>
        </p:txBody>
      </p:sp>
    </p:spTree>
    <p:extLst>
      <p:ext uri="{BB962C8B-B14F-4D97-AF65-F5344CB8AC3E}">
        <p14:creationId xmlns:p14="http://schemas.microsoft.com/office/powerpoint/2010/main" val="21652132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07177" y="1228437"/>
            <a:ext cx="11537680" cy="4770533"/>
          </a:xfrm>
          <a:prstGeom prst="rect">
            <a:avLst/>
          </a:prstGeom>
        </p:spPr>
      </p:pic>
      <p:sp>
        <p:nvSpPr>
          <p:cNvPr id="2" name="标题 1"/>
          <p:cNvSpPr>
            <a:spLocks noGrp="1"/>
          </p:cNvSpPr>
          <p:nvPr>
            <p:ph type="title"/>
          </p:nvPr>
        </p:nvSpPr>
        <p:spPr>
          <a:xfrm>
            <a:off x="561109" y="141934"/>
            <a:ext cx="10515600" cy="1029566"/>
          </a:xfrm>
        </p:spPr>
        <p:txBody>
          <a:bodyPr/>
          <a:lstStyle/>
          <a:p>
            <a:r>
              <a:rPr lang="en-US" altLang="zh-CN" dirty="0"/>
              <a:t>SVM(Support Vectors Machine)</a:t>
            </a:r>
            <a:endParaRPr lang="zh-CN" altLang="en-US" dirty="0"/>
          </a:p>
        </p:txBody>
      </p:sp>
      <p:pic>
        <p:nvPicPr>
          <p:cNvPr id="5" name="图片 4"/>
          <p:cNvPicPr>
            <a:picLocks noChangeAspect="1"/>
          </p:cNvPicPr>
          <p:nvPr/>
        </p:nvPicPr>
        <p:blipFill>
          <a:blip r:embed="rId4"/>
          <a:stretch>
            <a:fillRect/>
          </a:stretch>
        </p:blipFill>
        <p:spPr>
          <a:xfrm>
            <a:off x="407177" y="1256145"/>
            <a:ext cx="11377646" cy="4961050"/>
          </a:xfrm>
          <a:prstGeom prst="rect">
            <a:avLst/>
          </a:prstGeom>
        </p:spPr>
      </p:pic>
      <p:pic>
        <p:nvPicPr>
          <p:cNvPr id="7" name="图片 6"/>
          <p:cNvPicPr>
            <a:picLocks noChangeAspect="1"/>
          </p:cNvPicPr>
          <p:nvPr/>
        </p:nvPicPr>
        <p:blipFill>
          <a:blip r:embed="rId5"/>
          <a:stretch>
            <a:fillRect/>
          </a:stretch>
        </p:blipFill>
        <p:spPr>
          <a:xfrm>
            <a:off x="422294" y="1430166"/>
            <a:ext cx="11476715" cy="4625741"/>
          </a:xfrm>
          <a:prstGeom prst="rect">
            <a:avLst/>
          </a:prstGeom>
        </p:spPr>
      </p:pic>
      <p:pic>
        <p:nvPicPr>
          <p:cNvPr id="10" name="图片 9"/>
          <p:cNvPicPr>
            <a:picLocks noChangeAspect="1"/>
          </p:cNvPicPr>
          <p:nvPr/>
        </p:nvPicPr>
        <p:blipFill>
          <a:blip r:embed="rId6"/>
          <a:stretch>
            <a:fillRect/>
          </a:stretch>
        </p:blipFill>
        <p:spPr>
          <a:xfrm>
            <a:off x="438576" y="1436172"/>
            <a:ext cx="11499577" cy="4595258"/>
          </a:xfrm>
          <a:prstGeom prst="rect">
            <a:avLst/>
          </a:prstGeom>
        </p:spPr>
      </p:pic>
      <p:pic>
        <p:nvPicPr>
          <p:cNvPr id="11" name="图片 10"/>
          <p:cNvPicPr>
            <a:picLocks noChangeAspect="1"/>
          </p:cNvPicPr>
          <p:nvPr/>
        </p:nvPicPr>
        <p:blipFill>
          <a:blip r:embed="rId7"/>
          <a:stretch>
            <a:fillRect/>
          </a:stretch>
        </p:blipFill>
        <p:spPr>
          <a:xfrm>
            <a:off x="426035" y="1038070"/>
            <a:ext cx="10379339" cy="5022015"/>
          </a:xfrm>
          <a:prstGeom prst="rect">
            <a:avLst/>
          </a:prstGeom>
        </p:spPr>
      </p:pic>
      <p:pic>
        <p:nvPicPr>
          <p:cNvPr id="12" name="图片 11"/>
          <p:cNvPicPr>
            <a:picLocks noChangeAspect="1"/>
          </p:cNvPicPr>
          <p:nvPr/>
        </p:nvPicPr>
        <p:blipFill>
          <a:blip r:embed="rId8"/>
          <a:stretch>
            <a:fillRect/>
          </a:stretch>
        </p:blipFill>
        <p:spPr>
          <a:xfrm>
            <a:off x="424490" y="1168078"/>
            <a:ext cx="11453853" cy="4854361"/>
          </a:xfrm>
          <a:prstGeom prst="rect">
            <a:avLst/>
          </a:prstGeom>
        </p:spPr>
      </p:pic>
      <p:pic>
        <p:nvPicPr>
          <p:cNvPr id="13" name="图片 12"/>
          <p:cNvPicPr>
            <a:picLocks noChangeAspect="1"/>
          </p:cNvPicPr>
          <p:nvPr/>
        </p:nvPicPr>
        <p:blipFill>
          <a:blip r:embed="rId9"/>
          <a:stretch>
            <a:fillRect/>
          </a:stretch>
        </p:blipFill>
        <p:spPr>
          <a:xfrm>
            <a:off x="369073" y="1210906"/>
            <a:ext cx="11453853" cy="4953429"/>
          </a:xfrm>
          <a:prstGeom prst="rect">
            <a:avLst/>
          </a:prstGeom>
        </p:spPr>
      </p:pic>
    </p:spTree>
    <p:extLst>
      <p:ext uri="{BB962C8B-B14F-4D97-AF65-F5344CB8AC3E}">
        <p14:creationId xmlns:p14="http://schemas.microsoft.com/office/powerpoint/2010/main" val="1345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072679"/>
          </a:xfrm>
        </p:spPr>
        <p:txBody>
          <a:bodyPr/>
          <a:lstStyle/>
          <a:p>
            <a:r>
              <a:rPr lang="zh-CN" altLang="en-US" dirty="0"/>
              <a:t>线性可分支持向量机与硬间隔</a:t>
            </a:r>
            <a:r>
              <a:rPr lang="zh-CN" altLang="en-US" dirty="0" smtClean="0"/>
              <a:t>最大化</a:t>
            </a:r>
            <a:endParaRPr lang="zh-CN" altLang="en-US" dirty="0"/>
          </a:p>
        </p:txBody>
      </p:sp>
      <p:cxnSp>
        <p:nvCxnSpPr>
          <p:cNvPr id="5" name="直接箭头连接符 4"/>
          <p:cNvCxnSpPr/>
          <p:nvPr/>
        </p:nvCxnSpPr>
        <p:spPr>
          <a:xfrm>
            <a:off x="1071418" y="5292436"/>
            <a:ext cx="3380509" cy="9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071418" y="1865745"/>
            <a:ext cx="0" cy="34359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81928" y="3074453"/>
            <a:ext cx="330493" cy="369332"/>
          </a:xfrm>
          <a:prstGeom prst="rect">
            <a:avLst/>
          </a:prstGeom>
          <a:noFill/>
        </p:spPr>
        <p:txBody>
          <a:bodyPr wrap="square" rtlCol="0">
            <a:spAutoFit/>
          </a:bodyPr>
          <a:lstStyle/>
          <a:p>
            <a:r>
              <a:rPr lang="zh-CN" altLang="en-US" dirty="0" smtClean="0"/>
              <a:t>。</a:t>
            </a:r>
            <a:endParaRPr lang="zh-CN" altLang="en-US" dirty="0"/>
          </a:p>
        </p:txBody>
      </p:sp>
      <p:sp>
        <p:nvSpPr>
          <p:cNvPr id="10" name="矩形 9"/>
          <p:cNvSpPr/>
          <p:nvPr/>
        </p:nvSpPr>
        <p:spPr>
          <a:xfrm>
            <a:off x="1430560" y="3937061"/>
            <a:ext cx="279244" cy="369332"/>
          </a:xfrm>
          <a:prstGeom prst="rect">
            <a:avLst/>
          </a:prstGeom>
        </p:spPr>
        <p:txBody>
          <a:bodyPr wrap="none">
            <a:spAutoFit/>
          </a:bodyPr>
          <a:lstStyle/>
          <a:p>
            <a:r>
              <a:rPr lang="en-US" altLang="zh-CN" dirty="0"/>
              <a:t>*</a:t>
            </a:r>
            <a:endParaRPr lang="zh-CN" altLang="en-US" dirty="0"/>
          </a:p>
        </p:txBody>
      </p:sp>
      <p:sp>
        <p:nvSpPr>
          <p:cNvPr id="11" name="矩形 10"/>
          <p:cNvSpPr/>
          <p:nvPr/>
        </p:nvSpPr>
        <p:spPr>
          <a:xfrm>
            <a:off x="1570182" y="4038661"/>
            <a:ext cx="279244" cy="369332"/>
          </a:xfrm>
          <a:prstGeom prst="rect">
            <a:avLst/>
          </a:prstGeom>
        </p:spPr>
        <p:txBody>
          <a:bodyPr wrap="none">
            <a:spAutoFit/>
          </a:bodyPr>
          <a:lstStyle/>
          <a:p>
            <a:r>
              <a:rPr lang="en-US" altLang="zh-CN" dirty="0"/>
              <a:t>*</a:t>
            </a:r>
            <a:endParaRPr lang="zh-CN" altLang="en-US" dirty="0"/>
          </a:p>
        </p:txBody>
      </p:sp>
      <p:sp>
        <p:nvSpPr>
          <p:cNvPr id="12" name="矩形 11"/>
          <p:cNvSpPr/>
          <p:nvPr/>
        </p:nvSpPr>
        <p:spPr>
          <a:xfrm>
            <a:off x="1979812" y="3752395"/>
            <a:ext cx="279244" cy="369332"/>
          </a:xfrm>
          <a:prstGeom prst="rect">
            <a:avLst/>
          </a:prstGeom>
        </p:spPr>
        <p:txBody>
          <a:bodyPr wrap="none">
            <a:spAutoFit/>
          </a:bodyPr>
          <a:lstStyle/>
          <a:p>
            <a:r>
              <a:rPr lang="en-US" altLang="zh-CN" dirty="0"/>
              <a:t>*</a:t>
            </a:r>
            <a:endParaRPr lang="zh-CN" altLang="en-US" dirty="0"/>
          </a:p>
        </p:txBody>
      </p:sp>
      <p:sp>
        <p:nvSpPr>
          <p:cNvPr id="13" name="矩形 12"/>
          <p:cNvSpPr/>
          <p:nvPr/>
        </p:nvSpPr>
        <p:spPr>
          <a:xfrm>
            <a:off x="1719040" y="3429185"/>
            <a:ext cx="279244" cy="369332"/>
          </a:xfrm>
          <a:prstGeom prst="rect">
            <a:avLst/>
          </a:prstGeom>
        </p:spPr>
        <p:txBody>
          <a:bodyPr wrap="none">
            <a:spAutoFit/>
          </a:bodyPr>
          <a:lstStyle/>
          <a:p>
            <a:r>
              <a:rPr lang="en-US" altLang="zh-CN" dirty="0"/>
              <a:t>*</a:t>
            </a:r>
            <a:endParaRPr lang="zh-CN" altLang="en-US" dirty="0"/>
          </a:p>
        </p:txBody>
      </p:sp>
      <p:sp>
        <p:nvSpPr>
          <p:cNvPr id="14" name="矩形 13"/>
          <p:cNvSpPr/>
          <p:nvPr/>
        </p:nvSpPr>
        <p:spPr>
          <a:xfrm>
            <a:off x="2192248" y="4296217"/>
            <a:ext cx="279244" cy="369332"/>
          </a:xfrm>
          <a:prstGeom prst="rect">
            <a:avLst/>
          </a:prstGeom>
        </p:spPr>
        <p:txBody>
          <a:bodyPr wrap="none">
            <a:spAutoFit/>
          </a:bodyPr>
          <a:lstStyle/>
          <a:p>
            <a:r>
              <a:rPr lang="en-US" altLang="zh-CN" dirty="0"/>
              <a:t>*</a:t>
            </a:r>
            <a:endParaRPr lang="zh-CN" altLang="en-US" dirty="0"/>
          </a:p>
        </p:txBody>
      </p:sp>
      <p:sp>
        <p:nvSpPr>
          <p:cNvPr id="15" name="矩形 14"/>
          <p:cNvSpPr/>
          <p:nvPr/>
        </p:nvSpPr>
        <p:spPr>
          <a:xfrm>
            <a:off x="1877362" y="4051483"/>
            <a:ext cx="279244" cy="369332"/>
          </a:xfrm>
          <a:prstGeom prst="rect">
            <a:avLst/>
          </a:prstGeom>
        </p:spPr>
        <p:txBody>
          <a:bodyPr wrap="none">
            <a:spAutoFit/>
          </a:bodyPr>
          <a:lstStyle/>
          <a:p>
            <a:r>
              <a:rPr lang="en-US" altLang="zh-CN" dirty="0"/>
              <a:t>*</a:t>
            </a:r>
            <a:endParaRPr lang="zh-CN" altLang="en-US" dirty="0"/>
          </a:p>
        </p:txBody>
      </p:sp>
      <p:sp>
        <p:nvSpPr>
          <p:cNvPr id="16" name="矩形 15"/>
          <p:cNvSpPr/>
          <p:nvPr/>
        </p:nvSpPr>
        <p:spPr>
          <a:xfrm>
            <a:off x="2331870" y="2522144"/>
            <a:ext cx="415498" cy="369332"/>
          </a:xfrm>
          <a:prstGeom prst="rect">
            <a:avLst/>
          </a:prstGeom>
        </p:spPr>
        <p:txBody>
          <a:bodyPr wrap="none">
            <a:spAutoFit/>
          </a:bodyPr>
          <a:lstStyle/>
          <a:p>
            <a:r>
              <a:rPr lang="zh-CN" altLang="en-US" dirty="0"/>
              <a:t>。</a:t>
            </a:r>
          </a:p>
        </p:txBody>
      </p:sp>
      <p:sp>
        <p:nvSpPr>
          <p:cNvPr id="17" name="矩形 16"/>
          <p:cNvSpPr/>
          <p:nvPr/>
        </p:nvSpPr>
        <p:spPr>
          <a:xfrm>
            <a:off x="2893724" y="2858272"/>
            <a:ext cx="415498" cy="369332"/>
          </a:xfrm>
          <a:prstGeom prst="rect">
            <a:avLst/>
          </a:prstGeom>
        </p:spPr>
        <p:txBody>
          <a:bodyPr wrap="none">
            <a:spAutoFit/>
          </a:bodyPr>
          <a:lstStyle/>
          <a:p>
            <a:r>
              <a:rPr lang="zh-CN" altLang="en-US" dirty="0"/>
              <a:t>。</a:t>
            </a:r>
          </a:p>
        </p:txBody>
      </p:sp>
      <p:sp>
        <p:nvSpPr>
          <p:cNvPr id="18" name="矩形 17"/>
          <p:cNvSpPr/>
          <p:nvPr/>
        </p:nvSpPr>
        <p:spPr>
          <a:xfrm>
            <a:off x="2685975" y="2575625"/>
            <a:ext cx="415498" cy="369332"/>
          </a:xfrm>
          <a:prstGeom prst="rect">
            <a:avLst/>
          </a:prstGeom>
        </p:spPr>
        <p:txBody>
          <a:bodyPr wrap="none">
            <a:spAutoFit/>
          </a:bodyPr>
          <a:lstStyle/>
          <a:p>
            <a:r>
              <a:rPr lang="zh-CN" altLang="en-US" dirty="0"/>
              <a:t>。</a:t>
            </a:r>
          </a:p>
        </p:txBody>
      </p:sp>
      <p:sp>
        <p:nvSpPr>
          <p:cNvPr id="19" name="矩形 18"/>
          <p:cNvSpPr/>
          <p:nvPr/>
        </p:nvSpPr>
        <p:spPr>
          <a:xfrm>
            <a:off x="2813339" y="2671792"/>
            <a:ext cx="415498" cy="369332"/>
          </a:xfrm>
          <a:prstGeom prst="rect">
            <a:avLst/>
          </a:prstGeom>
        </p:spPr>
        <p:txBody>
          <a:bodyPr wrap="none">
            <a:spAutoFit/>
          </a:bodyPr>
          <a:lstStyle/>
          <a:p>
            <a:r>
              <a:rPr lang="zh-CN" altLang="en-US" dirty="0"/>
              <a:t>。</a:t>
            </a:r>
          </a:p>
        </p:txBody>
      </p:sp>
      <p:sp>
        <p:nvSpPr>
          <p:cNvPr id="20" name="矩形 19"/>
          <p:cNvSpPr/>
          <p:nvPr/>
        </p:nvSpPr>
        <p:spPr>
          <a:xfrm>
            <a:off x="2766360" y="2937564"/>
            <a:ext cx="415498" cy="369332"/>
          </a:xfrm>
          <a:prstGeom prst="rect">
            <a:avLst/>
          </a:prstGeom>
        </p:spPr>
        <p:txBody>
          <a:bodyPr wrap="none">
            <a:spAutoFit/>
          </a:bodyPr>
          <a:lstStyle/>
          <a:p>
            <a:r>
              <a:rPr lang="zh-CN" altLang="en-US" dirty="0"/>
              <a:t>。</a:t>
            </a:r>
          </a:p>
        </p:txBody>
      </p:sp>
      <p:sp>
        <p:nvSpPr>
          <p:cNvPr id="21" name="矩形 20"/>
          <p:cNvSpPr/>
          <p:nvPr/>
        </p:nvSpPr>
        <p:spPr>
          <a:xfrm>
            <a:off x="2509409" y="2865529"/>
            <a:ext cx="415498" cy="369332"/>
          </a:xfrm>
          <a:prstGeom prst="rect">
            <a:avLst/>
          </a:prstGeom>
        </p:spPr>
        <p:txBody>
          <a:bodyPr wrap="none">
            <a:spAutoFit/>
          </a:bodyPr>
          <a:lstStyle/>
          <a:p>
            <a:r>
              <a:rPr lang="zh-CN" altLang="en-US" dirty="0"/>
              <a:t>。</a:t>
            </a:r>
          </a:p>
        </p:txBody>
      </p:sp>
      <p:sp>
        <p:nvSpPr>
          <p:cNvPr id="22" name="矩形 21"/>
          <p:cNvSpPr/>
          <p:nvPr/>
        </p:nvSpPr>
        <p:spPr>
          <a:xfrm>
            <a:off x="2637972" y="2211941"/>
            <a:ext cx="415498" cy="369332"/>
          </a:xfrm>
          <a:prstGeom prst="rect">
            <a:avLst/>
          </a:prstGeom>
        </p:spPr>
        <p:txBody>
          <a:bodyPr wrap="none">
            <a:spAutoFit/>
          </a:bodyPr>
          <a:lstStyle/>
          <a:p>
            <a:r>
              <a:rPr lang="zh-CN" altLang="en-US" dirty="0"/>
              <a:t>。</a:t>
            </a:r>
          </a:p>
        </p:txBody>
      </p:sp>
      <p:sp>
        <p:nvSpPr>
          <p:cNvPr id="23" name="矩形 22"/>
          <p:cNvSpPr/>
          <p:nvPr/>
        </p:nvSpPr>
        <p:spPr>
          <a:xfrm>
            <a:off x="2497950" y="2475899"/>
            <a:ext cx="415498" cy="369332"/>
          </a:xfrm>
          <a:prstGeom prst="rect">
            <a:avLst/>
          </a:prstGeom>
        </p:spPr>
        <p:txBody>
          <a:bodyPr wrap="none">
            <a:spAutoFit/>
          </a:bodyPr>
          <a:lstStyle/>
          <a:p>
            <a:r>
              <a:rPr lang="zh-CN" altLang="en-US" dirty="0"/>
              <a:t>。</a:t>
            </a:r>
          </a:p>
        </p:txBody>
      </p:sp>
      <p:sp>
        <p:nvSpPr>
          <p:cNvPr id="24" name="矩形 23"/>
          <p:cNvSpPr/>
          <p:nvPr/>
        </p:nvSpPr>
        <p:spPr>
          <a:xfrm>
            <a:off x="1854809" y="4381183"/>
            <a:ext cx="279244" cy="369332"/>
          </a:xfrm>
          <a:prstGeom prst="rect">
            <a:avLst/>
          </a:prstGeom>
        </p:spPr>
        <p:txBody>
          <a:bodyPr wrap="none">
            <a:spAutoFit/>
          </a:bodyPr>
          <a:lstStyle/>
          <a:p>
            <a:r>
              <a:rPr lang="en-US" altLang="zh-CN" dirty="0"/>
              <a:t>*</a:t>
            </a:r>
            <a:endParaRPr lang="zh-CN" altLang="en-US" dirty="0"/>
          </a:p>
        </p:txBody>
      </p:sp>
      <p:cxnSp>
        <p:nvCxnSpPr>
          <p:cNvPr id="4" name="直接连接符 3"/>
          <p:cNvCxnSpPr/>
          <p:nvPr/>
        </p:nvCxnSpPr>
        <p:spPr>
          <a:xfrm>
            <a:off x="1274618" y="2211941"/>
            <a:ext cx="2604655" cy="2978895"/>
          </a:xfrm>
          <a:prstGeom prst="line">
            <a:avLst/>
          </a:prstGeom>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H="1">
            <a:off x="1877362" y="3234861"/>
            <a:ext cx="314886" cy="3488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2128670" y="3567054"/>
            <a:ext cx="314886" cy="3488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331870" y="3122230"/>
            <a:ext cx="306102" cy="2870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408218" y="4422123"/>
            <a:ext cx="1625600" cy="369332"/>
          </a:xfrm>
          <a:prstGeom prst="rect">
            <a:avLst/>
          </a:prstGeom>
          <a:noFill/>
        </p:spPr>
        <p:txBody>
          <a:bodyPr wrap="square" rtlCol="0">
            <a:spAutoFit/>
          </a:bodyPr>
          <a:lstStyle/>
          <a:p>
            <a:r>
              <a:rPr lang="en-US" altLang="zh-CN" dirty="0" smtClean="0"/>
              <a:t>W * x + b = 0</a:t>
            </a:r>
            <a:endParaRPr lang="zh-CN" altLang="en-US" dirty="0"/>
          </a:p>
        </p:txBody>
      </p:sp>
      <p:cxnSp>
        <p:nvCxnSpPr>
          <p:cNvPr id="36" name="直接连接符 35"/>
          <p:cNvCxnSpPr/>
          <p:nvPr/>
        </p:nvCxnSpPr>
        <p:spPr>
          <a:xfrm>
            <a:off x="1570182" y="1884220"/>
            <a:ext cx="2623127" cy="299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80684" y="2475899"/>
            <a:ext cx="2623127" cy="2992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3731491" y="5107709"/>
            <a:ext cx="350982" cy="8589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703783" y="5966691"/>
            <a:ext cx="1330035" cy="369332"/>
          </a:xfrm>
          <a:prstGeom prst="rect">
            <a:avLst/>
          </a:prstGeom>
          <a:noFill/>
        </p:spPr>
        <p:txBody>
          <a:bodyPr wrap="square" rtlCol="0">
            <a:spAutoFit/>
          </a:bodyPr>
          <a:lstStyle/>
          <a:p>
            <a:r>
              <a:rPr lang="en-US" altLang="zh-CN" dirty="0" smtClean="0"/>
              <a:t>boundary</a:t>
            </a:r>
            <a:endParaRPr lang="zh-CN" altLang="en-US" dirty="0"/>
          </a:p>
        </p:txBody>
      </p:sp>
      <p:cxnSp>
        <p:nvCxnSpPr>
          <p:cNvPr id="43" name="直接箭头连接符 42"/>
          <p:cNvCxnSpPr/>
          <p:nvPr/>
        </p:nvCxnSpPr>
        <p:spPr>
          <a:xfrm>
            <a:off x="2681220" y="3121502"/>
            <a:ext cx="1327883" cy="3348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3981723" y="3197071"/>
            <a:ext cx="1342049" cy="646331"/>
          </a:xfrm>
          <a:prstGeom prst="rect">
            <a:avLst/>
          </a:prstGeom>
          <a:noFill/>
        </p:spPr>
        <p:txBody>
          <a:bodyPr wrap="square" rtlCol="0">
            <a:spAutoFit/>
          </a:bodyPr>
          <a:lstStyle/>
          <a:p>
            <a:r>
              <a:rPr lang="en-US" altLang="zh-CN" dirty="0" smtClean="0"/>
              <a:t>Support Vector</a:t>
            </a:r>
            <a:endParaRPr lang="zh-CN" altLang="en-US" dirty="0"/>
          </a:p>
        </p:txBody>
      </p:sp>
      <p:cxnSp>
        <p:nvCxnSpPr>
          <p:cNvPr id="47" name="直接箭头连接符 46"/>
          <p:cNvCxnSpPr/>
          <p:nvPr/>
        </p:nvCxnSpPr>
        <p:spPr>
          <a:xfrm flipH="1">
            <a:off x="2259056" y="3741478"/>
            <a:ext cx="27057" cy="2068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929065" y="5832907"/>
            <a:ext cx="980755" cy="369332"/>
          </a:xfrm>
          <a:prstGeom prst="rect">
            <a:avLst/>
          </a:prstGeom>
          <a:noFill/>
        </p:spPr>
        <p:txBody>
          <a:bodyPr wrap="square" rtlCol="0">
            <a:spAutoFit/>
          </a:bodyPr>
          <a:lstStyle/>
          <a:p>
            <a:r>
              <a:rPr lang="en-US" altLang="zh-CN" dirty="0" smtClean="0"/>
              <a:t>margin</a:t>
            </a:r>
            <a:endParaRPr lang="zh-CN" altLang="en-US" dirty="0"/>
          </a:p>
        </p:txBody>
      </p:sp>
      <p:sp>
        <p:nvSpPr>
          <p:cNvPr id="49" name="右箭头 48"/>
          <p:cNvSpPr/>
          <p:nvPr/>
        </p:nvSpPr>
        <p:spPr>
          <a:xfrm>
            <a:off x="5315433" y="3511573"/>
            <a:ext cx="1560945" cy="779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数学表达</a:t>
            </a:r>
            <a:endParaRPr lang="zh-CN" altLang="en-US" dirty="0"/>
          </a:p>
        </p:txBody>
      </p:sp>
      <p:sp>
        <p:nvSpPr>
          <p:cNvPr id="50" name="文本框 49"/>
          <p:cNvSpPr txBox="1"/>
          <p:nvPr/>
        </p:nvSpPr>
        <p:spPr>
          <a:xfrm>
            <a:off x="6908800" y="3196243"/>
            <a:ext cx="5283200" cy="1184940"/>
          </a:xfrm>
          <a:prstGeom prst="rect">
            <a:avLst/>
          </a:prstGeom>
          <a:noFill/>
        </p:spPr>
        <p:txBody>
          <a:bodyPr wrap="square" rtlCol="0">
            <a:spAutoFit/>
          </a:bodyPr>
          <a:lstStyle/>
          <a:p>
            <a:r>
              <a:rPr lang="en-US" altLang="zh-CN" sz="2400" dirty="0" err="1" smtClean="0"/>
              <a:t>arg</a:t>
            </a:r>
            <a:r>
              <a:rPr lang="en-US" altLang="zh-CN" dirty="0" smtClean="0"/>
              <a:t> </a:t>
            </a:r>
            <a:r>
              <a:rPr lang="en-US" altLang="zh-CN" sz="2400" dirty="0" smtClean="0"/>
              <a:t>max </a:t>
            </a:r>
            <a:r>
              <a:rPr lang="en-US" altLang="zh-CN" dirty="0" smtClean="0"/>
              <a:t>margin(boundary)</a:t>
            </a:r>
          </a:p>
          <a:p>
            <a:r>
              <a:rPr lang="en-US" altLang="zh-CN" sz="1100" dirty="0" smtClean="0"/>
              <a:t>             </a:t>
            </a:r>
            <a:r>
              <a:rPr lang="en-US" altLang="zh-CN" sz="1050" dirty="0" smtClean="0"/>
              <a:t>boundary</a:t>
            </a:r>
          </a:p>
          <a:p>
            <a:endParaRPr lang="en-US" altLang="zh-CN" dirty="0"/>
          </a:p>
          <a:p>
            <a:r>
              <a:rPr lang="en-US" altLang="zh-CN" dirty="0" err="1" smtClean="0"/>
              <a:t>s.t.</a:t>
            </a:r>
            <a:r>
              <a:rPr lang="en-US" altLang="zh-CN" dirty="0" smtClean="0"/>
              <a:t> </a:t>
            </a:r>
            <a:r>
              <a:rPr lang="zh-CN" altLang="en-US" dirty="0" smtClean="0"/>
              <a:t>∀</a:t>
            </a:r>
            <a:r>
              <a:rPr lang="zh-CN" altLang="en-US" dirty="0"/>
              <a:t>分类</a:t>
            </a:r>
            <a:r>
              <a:rPr lang="zh-CN" altLang="en-US" dirty="0" smtClean="0"/>
              <a:t>正确的</a:t>
            </a:r>
            <a:r>
              <a:rPr lang="en-US" altLang="zh-CN" dirty="0" smtClean="0"/>
              <a:t>point,</a:t>
            </a:r>
            <a:r>
              <a:rPr lang="zh-CN" altLang="en-US" dirty="0" smtClean="0"/>
              <a:t> </a:t>
            </a:r>
            <a:r>
              <a:rPr lang="en-US" altLang="zh-CN" dirty="0" smtClean="0"/>
              <a:t>Distance(point) &gt;=margin </a:t>
            </a:r>
            <a:endParaRPr lang="zh-CN" altLang="en-US" dirty="0"/>
          </a:p>
        </p:txBody>
      </p:sp>
    </p:spTree>
    <p:extLst>
      <p:ext uri="{BB962C8B-B14F-4D97-AF65-F5344CB8AC3E}">
        <p14:creationId xmlns:p14="http://schemas.microsoft.com/office/powerpoint/2010/main" val="13994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8" grpId="0"/>
      <p:bldP spid="49"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76984"/>
          </a:xfrm>
        </p:spPr>
        <p:txBody>
          <a:bodyPr>
            <a:normAutofit fontScale="90000"/>
          </a:bodyPr>
          <a:lstStyle/>
          <a:p>
            <a:r>
              <a:rPr lang="zh-CN" altLang="en-US" dirty="0" smtClean="0"/>
              <a:t>函数间隔与几何间隔</a:t>
            </a:r>
            <a:endParaRPr lang="zh-CN" altLang="en-US" dirty="0"/>
          </a:p>
        </p:txBody>
      </p:sp>
      <p:pic>
        <p:nvPicPr>
          <p:cNvPr id="4" name="图片 3"/>
          <p:cNvPicPr>
            <a:picLocks noChangeAspect="1"/>
          </p:cNvPicPr>
          <p:nvPr/>
        </p:nvPicPr>
        <p:blipFill>
          <a:blip r:embed="rId3"/>
          <a:stretch>
            <a:fillRect/>
          </a:stretch>
        </p:blipFill>
        <p:spPr>
          <a:xfrm>
            <a:off x="697198" y="2086942"/>
            <a:ext cx="3700751" cy="328862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546764" y="4257964"/>
                <a:ext cx="1320800" cy="369332"/>
              </a:xfrm>
              <a:prstGeom prst="rect">
                <a:avLst/>
              </a:prstGeom>
              <a:noFill/>
            </p:spPr>
            <p:txBody>
              <a:bodyPr wrap="square" rtlCol="0">
                <a:spAutoFit/>
              </a:bodyPr>
              <a:lstStyle/>
              <a:p>
                <a:r>
                  <a:rPr lang="en-US" altLang="zh-CN" dirty="0"/>
                  <a:t>w</a:t>
                </a:r>
                <a:r>
                  <a:rPr lang="en-US" altLang="zh-CN" dirty="0" smtClean="0"/>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err="1" smtClean="0"/>
                  <a:t>x+b</a:t>
                </a:r>
                <a:r>
                  <a:rPr lang="en-US" altLang="zh-CN" dirty="0" smtClean="0"/>
                  <a:t> = 0</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546764" y="4257964"/>
                <a:ext cx="1320800" cy="369332"/>
              </a:xfrm>
              <a:prstGeom prst="rect">
                <a:avLst/>
              </a:prstGeom>
              <a:blipFill>
                <a:blip r:embed="rId4"/>
                <a:stretch>
                  <a:fillRect l="-4167" t="-8197" r="-2778"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336144" y="1542473"/>
                <a:ext cx="5152471" cy="369332"/>
              </a:xfrm>
              <a:prstGeom prst="rect">
                <a:avLst/>
              </a:prstGeom>
              <a:noFill/>
            </p:spPr>
            <p:txBody>
              <a:bodyPr wrap="square" rtlCol="0">
                <a:spAutoFit/>
              </a:bodyPr>
              <a:lstStyle/>
              <a:p>
                <a:r>
                  <a:rPr lang="en-US" altLang="zh-CN" dirty="0" smtClean="0"/>
                  <a:t>1.|w</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x + b|</a:t>
                </a:r>
                <a:r>
                  <a:rPr lang="zh-CN" altLang="en-US" dirty="0" smtClean="0"/>
                  <a:t>能够确定点</a:t>
                </a:r>
                <a:r>
                  <a:rPr lang="en-US" altLang="zh-CN" dirty="0" smtClean="0"/>
                  <a:t>x</a:t>
                </a:r>
                <a:r>
                  <a:rPr lang="zh-CN" altLang="en-US" dirty="0" smtClean="0"/>
                  <a:t>距离超平面的相对远近</a:t>
                </a:r>
                <a:endParaRPr lang="en-US" altLang="zh-CN"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6336144" y="1542473"/>
                <a:ext cx="5152471" cy="369332"/>
              </a:xfrm>
              <a:prstGeom prst="rect">
                <a:avLst/>
              </a:prstGeom>
              <a:blipFill>
                <a:blip r:embed="rId5"/>
                <a:stretch>
                  <a:fillRect l="-946" t="-8197" b="-24590"/>
                </a:stretch>
              </a:blipFill>
            </p:spPr>
            <p:txBody>
              <a:bodyPr/>
              <a:lstStyle/>
              <a:p>
                <a:r>
                  <a:rPr lang="zh-CN" altLang="en-US">
                    <a:noFill/>
                  </a:rPr>
                  <a:t> </a:t>
                </a:r>
              </a:p>
            </p:txBody>
          </p:sp>
        </mc:Fallback>
      </mc:AlternateContent>
      <p:sp>
        <p:nvSpPr>
          <p:cNvPr id="8" name="下箭头 7"/>
          <p:cNvSpPr/>
          <p:nvPr/>
        </p:nvSpPr>
        <p:spPr>
          <a:xfrm>
            <a:off x="7894924" y="2707792"/>
            <a:ext cx="530993" cy="31189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382326" y="2086942"/>
                <a:ext cx="4211780" cy="369332"/>
              </a:xfrm>
              <a:prstGeom prst="rect">
                <a:avLst/>
              </a:prstGeom>
              <a:noFill/>
            </p:spPr>
            <p:txBody>
              <a:bodyPr wrap="square" rtlCol="0">
                <a:spAutoFit/>
              </a:bodyPr>
              <a:lstStyle/>
              <a:p>
                <a:r>
                  <a:rPr lang="en-US" altLang="zh-CN" dirty="0" smtClean="0"/>
                  <a:t>2.</a:t>
                </a:r>
                <a:r>
                  <a:rPr lang="zh-CN" altLang="en-US" dirty="0" smtClean="0"/>
                  <a:t>标记</a:t>
                </a:r>
                <a:r>
                  <a:rPr lang="en-US" altLang="zh-CN" dirty="0" smtClean="0"/>
                  <a:t>y</a:t>
                </a:r>
                <a:r>
                  <a:rPr lang="zh-CN" altLang="en-US" dirty="0" smtClean="0"/>
                  <a:t>与</a:t>
                </a:r>
                <a:r>
                  <a:rPr lang="en-US" altLang="zh-CN" dirty="0" smtClean="0"/>
                  <a:t>w</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x + b</a:t>
                </a:r>
                <a:r>
                  <a:rPr lang="zh-CN" altLang="en-US" dirty="0" smtClean="0"/>
                  <a:t>的符号确保分类正确</a:t>
                </a:r>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382326" y="2086942"/>
                <a:ext cx="4211780" cy="369332"/>
              </a:xfrm>
              <a:prstGeom prst="rect">
                <a:avLst/>
              </a:prstGeom>
              <a:blipFill>
                <a:blip r:embed="rId6"/>
                <a:stretch>
                  <a:fillRect l="-1302" t="-8197" b="-24590"/>
                </a:stretch>
              </a:blipFill>
            </p:spPr>
            <p:txBody>
              <a:bodyPr/>
              <a:lstStyle/>
              <a:p>
                <a:r>
                  <a:rPr lang="zh-CN" altLang="en-US">
                    <a:noFill/>
                  </a:rPr>
                  <a:t> </a:t>
                </a:r>
              </a:p>
            </p:txBody>
          </p:sp>
        </mc:Fallback>
      </mc:AlternateContent>
      <p:sp>
        <p:nvSpPr>
          <p:cNvPr id="10" name="文本框 9"/>
          <p:cNvSpPr txBox="1"/>
          <p:nvPr/>
        </p:nvSpPr>
        <p:spPr>
          <a:xfrm>
            <a:off x="6373090" y="3271209"/>
            <a:ext cx="4433453" cy="369332"/>
          </a:xfrm>
          <a:prstGeom prst="rect">
            <a:avLst/>
          </a:prstGeom>
          <a:noFill/>
        </p:spPr>
        <p:txBody>
          <a:bodyPr wrap="square" rtlCol="0">
            <a:spAutoFit/>
          </a:bodyPr>
          <a:lstStyle/>
          <a:p>
            <a:r>
              <a:rPr lang="zh-CN" altLang="en-US" dirty="0" smtClean="0"/>
              <a:t>函数间隔：</a:t>
            </a:r>
            <a:endParaRPr lang="zh-CN" altLang="en-US" dirty="0"/>
          </a:p>
        </p:txBody>
      </p:sp>
      <mc:AlternateContent xmlns:mc="http://schemas.openxmlformats.org/markup-compatibility/2006" xmlns:a14="http://schemas.microsoft.com/office/drawing/2010/main">
        <mc:Choice Requires="a14">
          <p:sp>
            <p:nvSpPr>
              <p:cNvPr id="11" name="文本框 10"/>
              <p:cNvSpPr txBox="1"/>
              <p:nvPr/>
            </p:nvSpPr>
            <p:spPr>
              <a:xfrm>
                <a:off x="7665813" y="3317375"/>
                <a:ext cx="18480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smtClean="0">
                                  <a:latin typeface="Cambria Math" panose="02040503050406030204" pitchFamily="18" charset="0"/>
                                </a:rPr>
                                <m:t>𝑟</m:t>
                              </m:r>
                            </m:e>
                          </m:acc>
                        </m:e>
                        <m:sub>
                          <m:r>
                            <m:rPr>
                              <m:sty m:val="p"/>
                            </m:rPr>
                            <a:rPr lang="en-US" altLang="zh-CN" i="1">
                              <a:latin typeface="Cambria Math" panose="02040503050406030204" pitchFamily="18" charset="0"/>
                            </a:rPr>
                            <m:t>i</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665813" y="3317375"/>
                <a:ext cx="1848005" cy="276999"/>
              </a:xfrm>
              <a:prstGeom prst="rect">
                <a:avLst/>
              </a:prstGeom>
              <a:blipFill>
                <a:blip r:embed="rId7"/>
                <a:stretch>
                  <a:fillRect l="-990" t="-23913" r="-3960"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543680" y="4086144"/>
                <a:ext cx="12334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zh-CN" altLang="en-US" i="1">
                              <a:latin typeface="Cambria Math" panose="02040503050406030204" pitchFamily="18" charset="0"/>
                            </a:rPr>
                            <m:t>𝑟</m:t>
                          </m:r>
                        </m:e>
                      </m:acc>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sSub>
                            <m:sSubPr>
                              <m:ctrlPr>
                                <a:rPr lang="en-US" altLang="zh-CN"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𝑟</m:t>
                                  </m:r>
                                </m:e>
                              </m:acc>
                            </m:e>
                            <m:sub>
                              <m:r>
                                <m:rPr>
                                  <m:sty m:val="p"/>
                                </m:rPr>
                                <a:rPr lang="en-US" altLang="zh-CN" i="1">
                                  <a:latin typeface="Cambria Math" panose="02040503050406030204" pitchFamily="18" charset="0"/>
                                </a:rPr>
                                <m:t>i</m:t>
                              </m:r>
                            </m:sub>
                          </m:sSub>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7543680" y="4086144"/>
                <a:ext cx="1233479" cy="369332"/>
              </a:xfrm>
              <a:prstGeom prst="rect">
                <a:avLst/>
              </a:prstGeom>
              <a:blipFill>
                <a:blip r:embed="rId8"/>
                <a:stretch>
                  <a:fillRect t="-6557" r="-14286"/>
                </a:stretch>
              </a:blipFill>
            </p:spPr>
            <p:txBody>
              <a:bodyPr/>
              <a:lstStyle/>
              <a:p>
                <a:r>
                  <a:rPr lang="zh-CN" altLang="en-US">
                    <a:noFill/>
                  </a:rPr>
                  <a:t> </a:t>
                </a:r>
              </a:p>
            </p:txBody>
          </p:sp>
        </mc:Fallback>
      </mc:AlternateContent>
      <p:sp>
        <p:nvSpPr>
          <p:cNvPr id="13" name="下箭头 12"/>
          <p:cNvSpPr/>
          <p:nvPr/>
        </p:nvSpPr>
        <p:spPr>
          <a:xfrm>
            <a:off x="7899634" y="3686707"/>
            <a:ext cx="530993" cy="311899"/>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圆角矩形 13"/>
              <p:cNvSpPr/>
              <p:nvPr/>
            </p:nvSpPr>
            <p:spPr>
              <a:xfrm>
                <a:off x="6070600" y="4891720"/>
                <a:ext cx="5283200" cy="149984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例：平面：</a:t>
                </a:r>
                <a:r>
                  <a:rPr lang="en-US" altLang="zh-CN" dirty="0" smtClean="0"/>
                  <a:t>x + y + 1= 0</a:t>
                </a:r>
                <a:r>
                  <a:rPr lang="zh-CN" altLang="en-US" dirty="0" smtClean="0"/>
                  <a:t>，（</a:t>
                </a:r>
                <a:r>
                  <a:rPr lang="en-US" altLang="zh-CN" dirty="0" smtClean="0"/>
                  <a:t>1</a:t>
                </a:r>
                <a:r>
                  <a:rPr lang="zh-CN" altLang="en-US" dirty="0" smtClean="0"/>
                  <a:t>，</a:t>
                </a:r>
                <a:r>
                  <a:rPr lang="en-US" altLang="zh-CN" dirty="0" smtClean="0"/>
                  <a:t>1</a:t>
                </a:r>
                <a:r>
                  <a:rPr lang="zh-CN" altLang="en-US" dirty="0" smtClean="0"/>
                  <a:t>）函数距离为</a:t>
                </a:r>
                <a:r>
                  <a:rPr lang="en-US" altLang="zh-CN" dirty="0"/>
                  <a:t>3</a:t>
                </a:r>
                <a:endParaRPr lang="en-US" altLang="zh-CN" dirty="0" smtClean="0"/>
              </a:p>
              <a:p>
                <a:pPr algn="ctr"/>
                <a:r>
                  <a:rPr lang="zh-CN" altLang="en-US" dirty="0" smtClean="0"/>
                  <a:t>平面表达变成</a:t>
                </a:r>
                <a:r>
                  <a:rPr lang="en-US" altLang="zh-CN" dirty="0" smtClean="0"/>
                  <a:t>2</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x+2</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smtClean="0"/>
                  <a:t> y+2 = 0</a:t>
                </a:r>
                <a:r>
                  <a:rPr lang="zh-CN" altLang="en-US" dirty="0" smtClean="0"/>
                  <a:t>时，函数距离为</a:t>
                </a:r>
                <a:r>
                  <a:rPr lang="en-US" altLang="zh-CN" dirty="0" smtClean="0"/>
                  <a:t>6</a:t>
                </a:r>
                <a:endParaRPr lang="zh-CN" altLang="en-US" dirty="0"/>
              </a:p>
            </p:txBody>
          </p:sp>
        </mc:Choice>
        <mc:Fallback xmlns="">
          <p:sp>
            <p:nvSpPr>
              <p:cNvPr id="14" name="圆角矩形 13"/>
              <p:cNvSpPr>
                <a:spLocks noRot="1" noChangeAspect="1" noMove="1" noResize="1" noEditPoints="1" noAdjustHandles="1" noChangeArrowheads="1" noChangeShapeType="1" noTextEdit="1"/>
              </p:cNvSpPr>
              <p:nvPr/>
            </p:nvSpPr>
            <p:spPr>
              <a:xfrm>
                <a:off x="6070600" y="4891720"/>
                <a:ext cx="5283200" cy="1499843"/>
              </a:xfrm>
              <a:prstGeom prst="round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269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72548"/>
          </a:xfrm>
        </p:spPr>
        <p:txBody>
          <a:bodyPr/>
          <a:lstStyle/>
          <a:p>
            <a:r>
              <a:rPr lang="zh-CN" altLang="en-US" dirty="0"/>
              <a:t>函数间隔与几何间隔</a:t>
            </a:r>
          </a:p>
        </p:txBody>
      </p:sp>
      <p:pic>
        <p:nvPicPr>
          <p:cNvPr id="4" name="图片 3"/>
          <p:cNvPicPr>
            <a:picLocks noChangeAspect="1"/>
          </p:cNvPicPr>
          <p:nvPr/>
        </p:nvPicPr>
        <p:blipFill>
          <a:blip r:embed="rId3"/>
          <a:stretch>
            <a:fillRect/>
          </a:stretch>
        </p:blipFill>
        <p:spPr>
          <a:xfrm>
            <a:off x="614372" y="1237674"/>
            <a:ext cx="3700751" cy="3288621"/>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251200" y="4045527"/>
                <a:ext cx="1320800" cy="369332"/>
              </a:xfrm>
              <a:prstGeom prst="rect">
                <a:avLst/>
              </a:prstGeom>
              <a:noFill/>
            </p:spPr>
            <p:txBody>
              <a:bodyPr wrap="square" rtlCol="0">
                <a:spAutoFit/>
              </a:bodyPr>
              <a:lstStyle/>
              <a:p>
                <a:r>
                  <a:rPr lang="en-US" altLang="zh-CN" dirty="0"/>
                  <a:t>w</a:t>
                </a:r>
                <a:r>
                  <a:rPr lang="en-US" altLang="zh-CN" dirty="0" smtClean="0"/>
                  <a:t> </a:t>
                </a:r>
                <a14:m>
                  <m:oMath xmlns:m="http://schemas.openxmlformats.org/officeDocument/2006/math">
                    <m:r>
                      <a:rPr lang="en-US" altLang="zh-CN" i="1">
                        <a:latin typeface="Cambria Math" panose="02040503050406030204" pitchFamily="18" charset="0"/>
                        <a:ea typeface="Cambria Math" panose="02040503050406030204" pitchFamily="18" charset="0"/>
                      </a:rPr>
                      <m:t>∙ </m:t>
                    </m:r>
                  </m:oMath>
                </a14:m>
                <a:r>
                  <a:rPr lang="en-US" altLang="zh-CN" dirty="0" err="1" smtClean="0"/>
                  <a:t>x+b</a:t>
                </a:r>
                <a:r>
                  <a:rPr lang="en-US" altLang="zh-CN" dirty="0" smtClean="0"/>
                  <a:t> = 0</a:t>
                </a:r>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3251200" y="4045527"/>
                <a:ext cx="1320800" cy="369332"/>
              </a:xfrm>
              <a:prstGeom prst="rect">
                <a:avLst/>
              </a:prstGeom>
              <a:blipFill>
                <a:blip r:embed="rId4"/>
                <a:stretch>
                  <a:fillRect l="-3687" t="-10000" r="-2765" b="-26667"/>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7242671" y="2128019"/>
            <a:ext cx="3193057" cy="883997"/>
          </a:xfrm>
          <a:prstGeom prst="rect">
            <a:avLst/>
          </a:prstGeom>
        </p:spPr>
      </p:pic>
      <p:sp>
        <p:nvSpPr>
          <p:cNvPr id="7" name="右箭头 6"/>
          <p:cNvSpPr/>
          <p:nvPr/>
        </p:nvSpPr>
        <p:spPr>
          <a:xfrm>
            <a:off x="5021515" y="2279191"/>
            <a:ext cx="1514764" cy="74790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几何间隔</a:t>
            </a:r>
            <a:endParaRPr lang="zh-CN" altLang="en-US" dirty="0"/>
          </a:p>
        </p:txBody>
      </p:sp>
      <p:pic>
        <p:nvPicPr>
          <p:cNvPr id="8" name="图片 7"/>
          <p:cNvPicPr>
            <a:picLocks noChangeAspect="1"/>
          </p:cNvPicPr>
          <p:nvPr/>
        </p:nvPicPr>
        <p:blipFill>
          <a:blip r:embed="rId6"/>
          <a:stretch>
            <a:fillRect/>
          </a:stretch>
        </p:blipFill>
        <p:spPr>
          <a:xfrm>
            <a:off x="7818030" y="3725459"/>
            <a:ext cx="2042337" cy="640135"/>
          </a:xfrm>
          <a:prstGeom prst="rect">
            <a:avLst/>
          </a:prstGeom>
        </p:spPr>
      </p:pic>
      <p:sp>
        <p:nvSpPr>
          <p:cNvPr id="9" name="下箭头 8"/>
          <p:cNvSpPr/>
          <p:nvPr/>
        </p:nvSpPr>
        <p:spPr>
          <a:xfrm>
            <a:off x="8573701" y="3207468"/>
            <a:ext cx="530993" cy="51799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圆角矩形 9"/>
              <p:cNvSpPr/>
              <p:nvPr/>
            </p:nvSpPr>
            <p:spPr>
              <a:xfrm>
                <a:off x="1168797" y="5029944"/>
                <a:ext cx="10069945" cy="15609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 xmlns:m="http://schemas.openxmlformats.org/officeDocument/2006/math">
                    <m:sSub>
                      <m:sSubPr>
                        <m:ctrlPr>
                          <a:rPr lang="en-US" altLang="zh-CN" sz="4400" i="1" smtClean="0">
                            <a:latin typeface="Cambria Math" panose="02040503050406030204" pitchFamily="18" charset="0"/>
                          </a:rPr>
                        </m:ctrlPr>
                      </m:sSubPr>
                      <m:e>
                        <m:r>
                          <a:rPr lang="zh-CN" altLang="en-US" sz="4400" i="1">
                            <a:latin typeface="Cambria Math" panose="02040503050406030204" pitchFamily="18" charset="0"/>
                          </a:rPr>
                          <m:t>𝑟</m:t>
                        </m:r>
                      </m:e>
                      <m:sub>
                        <m:r>
                          <a:rPr lang="en-US" altLang="zh-CN" sz="4400" i="1">
                            <a:latin typeface="Cambria Math" panose="02040503050406030204" pitchFamily="18" charset="0"/>
                          </a:rPr>
                          <m:t>𝑖</m:t>
                        </m:r>
                      </m:sub>
                    </m:sSub>
                    <m:r>
                      <a:rPr lang="en-US" altLang="zh-CN" sz="4400" i="1">
                        <a:latin typeface="Cambria Math" panose="02040503050406030204" pitchFamily="18" charset="0"/>
                      </a:rPr>
                      <m:t>=</m:t>
                    </m:r>
                    <m:f>
                      <m:fPr>
                        <m:ctrlPr>
                          <a:rPr lang="en-US" altLang="zh-CN" sz="4400" i="1">
                            <a:latin typeface="Cambria Math" panose="02040503050406030204" pitchFamily="18" charset="0"/>
                          </a:rPr>
                        </m:ctrlPr>
                      </m:fPr>
                      <m:num>
                        <m:sSub>
                          <m:sSubPr>
                            <m:ctrlPr>
                              <a:rPr lang="en-US" altLang="zh-CN" sz="4400" i="1">
                                <a:latin typeface="Cambria Math" panose="02040503050406030204" pitchFamily="18" charset="0"/>
                              </a:rPr>
                            </m:ctrlPr>
                          </m:sSubPr>
                          <m:e>
                            <m:acc>
                              <m:accPr>
                                <m:chr m:val="̂"/>
                                <m:ctrlPr>
                                  <a:rPr lang="zh-CN" altLang="en-US" sz="4400" i="1">
                                    <a:latin typeface="Cambria Math" panose="02040503050406030204" pitchFamily="18" charset="0"/>
                                  </a:rPr>
                                </m:ctrlPr>
                              </m:accPr>
                              <m:e>
                                <m:r>
                                  <a:rPr lang="zh-CN" altLang="en-US" sz="4400" i="1">
                                    <a:latin typeface="Cambria Math" panose="02040503050406030204" pitchFamily="18" charset="0"/>
                                  </a:rPr>
                                  <m:t>𝑟</m:t>
                                </m:r>
                              </m:e>
                            </m:acc>
                          </m:e>
                          <m:sub>
                            <m:r>
                              <m:rPr>
                                <m:sty m:val="p"/>
                              </m:rPr>
                              <a:rPr lang="en-US" altLang="zh-CN" sz="4400" i="1">
                                <a:latin typeface="Cambria Math" panose="02040503050406030204" pitchFamily="18" charset="0"/>
                              </a:rPr>
                              <m:t>i</m:t>
                            </m:r>
                          </m:sub>
                        </m:sSub>
                      </m:num>
                      <m:den>
                        <m:r>
                          <a:rPr lang="en-US" altLang="zh-CN" sz="4400" i="1">
                            <a:latin typeface="Cambria Math" panose="02040503050406030204" pitchFamily="18" charset="0"/>
                          </a:rPr>
                          <m:t>|</m:t>
                        </m:r>
                        <m:d>
                          <m:dPr>
                            <m:begChr m:val="|"/>
                            <m:endChr m:val="|"/>
                            <m:ctrlPr>
                              <a:rPr lang="en-US" altLang="zh-CN" sz="4400" i="1">
                                <a:latin typeface="Cambria Math" panose="02040503050406030204" pitchFamily="18" charset="0"/>
                              </a:rPr>
                            </m:ctrlPr>
                          </m:dPr>
                          <m:e>
                            <m:r>
                              <m:rPr>
                                <m:sty m:val="p"/>
                              </m:rPr>
                              <a:rPr lang="en-US" altLang="zh-CN" sz="4400" i="1">
                                <a:latin typeface="Cambria Math" panose="02040503050406030204" pitchFamily="18" charset="0"/>
                              </a:rPr>
                              <m:t>w</m:t>
                            </m:r>
                          </m:e>
                        </m:d>
                        <m:r>
                          <a:rPr lang="en-US" altLang="zh-CN" sz="4400" i="1">
                            <a:latin typeface="Cambria Math" panose="02040503050406030204" pitchFamily="18" charset="0"/>
                          </a:rPr>
                          <m:t>|</m:t>
                        </m:r>
                      </m:den>
                    </m:f>
                    <m:r>
                      <a:rPr lang="en-US" altLang="zh-CN" sz="4400" b="0" i="1" smtClean="0">
                        <a:latin typeface="Cambria Math" panose="02040503050406030204" pitchFamily="18" charset="0"/>
                      </a:rPr>
                      <m:t>                          </m:t>
                    </m:r>
                    <m:r>
                      <a:rPr lang="zh-CN" altLang="en-US" sz="4400" i="1">
                        <a:latin typeface="Cambria Math" panose="02040503050406030204" pitchFamily="18" charset="0"/>
                      </a:rPr>
                      <m:t>𝑟</m:t>
                    </m:r>
                  </m:oMath>
                </a14:m>
                <a:r>
                  <a:rPr lang="zh-CN" altLang="en-US" sz="4400" dirty="0" smtClean="0"/>
                  <a:t> </a:t>
                </a:r>
                <a:r>
                  <a:rPr lang="en-US" altLang="zh-CN" sz="4400" dirty="0" smtClean="0"/>
                  <a:t>= </a:t>
                </a:r>
                <a14:m>
                  <m:oMath xmlns:m="http://schemas.openxmlformats.org/officeDocument/2006/math">
                    <m:f>
                      <m:fPr>
                        <m:ctrlPr>
                          <a:rPr lang="en-US" altLang="zh-CN" sz="4400" i="1">
                            <a:latin typeface="Cambria Math" panose="02040503050406030204" pitchFamily="18" charset="0"/>
                          </a:rPr>
                        </m:ctrlPr>
                      </m:fPr>
                      <m:num>
                        <m:acc>
                          <m:accPr>
                            <m:chr m:val="̂"/>
                            <m:ctrlPr>
                              <a:rPr lang="en-US" altLang="zh-CN" sz="4400" i="1" smtClean="0">
                                <a:latin typeface="Cambria Math" panose="02040503050406030204" pitchFamily="18" charset="0"/>
                              </a:rPr>
                            </m:ctrlPr>
                          </m:accPr>
                          <m:e>
                            <m:r>
                              <a:rPr lang="en-US" altLang="zh-CN" sz="4400" i="1">
                                <a:latin typeface="Cambria Math" panose="02040503050406030204" pitchFamily="18" charset="0"/>
                              </a:rPr>
                              <m:t>𝑟</m:t>
                            </m:r>
                          </m:e>
                        </m:acc>
                      </m:num>
                      <m:den>
                        <m:r>
                          <a:rPr lang="en-US" altLang="zh-CN" sz="4400" i="1" smtClean="0">
                            <a:latin typeface="Cambria Math" panose="02040503050406030204" pitchFamily="18" charset="0"/>
                          </a:rPr>
                          <m:t>|</m:t>
                        </m:r>
                        <m:r>
                          <a:rPr lang="en-US" altLang="zh-CN" sz="4400" i="1">
                            <a:latin typeface="Cambria Math" panose="02040503050406030204" pitchFamily="18" charset="0"/>
                          </a:rPr>
                          <m:t>|</m:t>
                        </m:r>
                        <m:r>
                          <m:rPr>
                            <m:sty m:val="p"/>
                          </m:rPr>
                          <a:rPr lang="en-US" altLang="zh-CN" sz="4400" i="1" smtClean="0">
                            <a:latin typeface="Cambria Math" panose="02040503050406030204" pitchFamily="18" charset="0"/>
                          </a:rPr>
                          <m:t>w</m:t>
                        </m:r>
                        <m:r>
                          <a:rPr lang="en-US" altLang="zh-CN" sz="4400" i="1" smtClean="0">
                            <a:latin typeface="Cambria Math" panose="02040503050406030204" pitchFamily="18" charset="0"/>
                          </a:rPr>
                          <m:t>||</m:t>
                        </m:r>
                      </m:den>
                    </m:f>
                  </m:oMath>
                </a14:m>
                <a:endParaRPr lang="zh-CN" altLang="en-US" sz="4400" dirty="0"/>
              </a:p>
            </p:txBody>
          </p:sp>
        </mc:Choice>
        <mc:Fallback xmlns="">
          <p:sp>
            <p:nvSpPr>
              <p:cNvPr id="10" name="圆角矩形 9"/>
              <p:cNvSpPr>
                <a:spLocks noRot="1" noChangeAspect="1" noMove="1" noResize="1" noEditPoints="1" noAdjustHandles="1" noChangeArrowheads="1" noChangeShapeType="1" noTextEdit="1"/>
              </p:cNvSpPr>
              <p:nvPr/>
            </p:nvSpPr>
            <p:spPr>
              <a:xfrm>
                <a:off x="1168797" y="5029944"/>
                <a:ext cx="10069945" cy="1560946"/>
              </a:xfrm>
              <a:prstGeom prst="round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344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112692"/>
          </a:xfrm>
        </p:spPr>
        <p:txBody>
          <a:bodyPr/>
          <a:lstStyle/>
          <a:p>
            <a:r>
              <a:rPr lang="zh-CN" altLang="en-US" dirty="0" smtClean="0"/>
              <a:t>学习策略</a:t>
            </a:r>
            <a:r>
              <a:rPr lang="en-US" altLang="zh-CN" dirty="0" smtClean="0"/>
              <a:t>——</a:t>
            </a:r>
            <a:r>
              <a:rPr lang="zh-CN" altLang="en-US" dirty="0" smtClean="0"/>
              <a:t>硬</a:t>
            </a:r>
            <a:r>
              <a:rPr lang="zh-CN" altLang="en-US" dirty="0"/>
              <a:t>间隔最大化</a:t>
            </a:r>
          </a:p>
        </p:txBody>
      </p:sp>
      <p:pic>
        <p:nvPicPr>
          <p:cNvPr id="5" name="图片 4"/>
          <p:cNvPicPr>
            <a:picLocks noChangeAspect="1"/>
          </p:cNvPicPr>
          <p:nvPr/>
        </p:nvPicPr>
        <p:blipFill>
          <a:blip r:embed="rId3"/>
          <a:stretch>
            <a:fillRect/>
          </a:stretch>
        </p:blipFill>
        <p:spPr>
          <a:xfrm>
            <a:off x="5702287" y="2321281"/>
            <a:ext cx="5608806" cy="876376"/>
          </a:xfrm>
          <a:prstGeom prst="rect">
            <a:avLst/>
          </a:prstGeom>
        </p:spPr>
      </p:pic>
      <p:pic>
        <p:nvPicPr>
          <p:cNvPr id="6" name="图片 5"/>
          <p:cNvPicPr>
            <a:picLocks noChangeAspect="1"/>
          </p:cNvPicPr>
          <p:nvPr/>
        </p:nvPicPr>
        <p:blipFill>
          <a:blip r:embed="rId4"/>
          <a:stretch>
            <a:fillRect/>
          </a:stretch>
        </p:blipFill>
        <p:spPr>
          <a:xfrm>
            <a:off x="838200" y="1906097"/>
            <a:ext cx="3700751" cy="3288621"/>
          </a:xfrm>
          <a:prstGeom prst="rect">
            <a:avLst/>
          </a:prstGeom>
        </p:spPr>
      </p:pic>
      <p:pic>
        <p:nvPicPr>
          <p:cNvPr id="7" name="图片 6"/>
          <p:cNvPicPr>
            <a:picLocks noChangeAspect="1"/>
          </p:cNvPicPr>
          <p:nvPr/>
        </p:nvPicPr>
        <p:blipFill>
          <a:blip r:embed="rId5"/>
          <a:stretch>
            <a:fillRect/>
          </a:stretch>
        </p:blipFill>
        <p:spPr>
          <a:xfrm>
            <a:off x="7375572" y="4019926"/>
            <a:ext cx="1440305" cy="944962"/>
          </a:xfrm>
          <a:prstGeom prst="rect">
            <a:avLst/>
          </a:prstGeom>
        </p:spPr>
      </p:pic>
      <p:pic>
        <p:nvPicPr>
          <p:cNvPr id="8" name="图片 7"/>
          <p:cNvPicPr>
            <a:picLocks noChangeAspect="1"/>
          </p:cNvPicPr>
          <p:nvPr/>
        </p:nvPicPr>
        <p:blipFill>
          <a:blip r:embed="rId6"/>
          <a:stretch>
            <a:fillRect/>
          </a:stretch>
        </p:blipFill>
        <p:spPr>
          <a:xfrm>
            <a:off x="5866804" y="5006132"/>
            <a:ext cx="4602879" cy="556308"/>
          </a:xfrm>
          <a:prstGeom prst="rect">
            <a:avLst/>
          </a:prstGeom>
        </p:spPr>
      </p:pic>
      <p:sp>
        <p:nvSpPr>
          <p:cNvPr id="9" name="下箭头 8"/>
          <p:cNvSpPr/>
          <p:nvPr/>
        </p:nvSpPr>
        <p:spPr>
          <a:xfrm>
            <a:off x="7830229" y="3460691"/>
            <a:ext cx="530993" cy="51799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p:cNvSpPr txBox="1"/>
          <p:nvPr/>
        </p:nvSpPr>
        <p:spPr>
          <a:xfrm>
            <a:off x="8678706" y="3460691"/>
            <a:ext cx="2848275" cy="369332"/>
          </a:xfrm>
          <a:prstGeom prst="rect">
            <a:avLst/>
          </a:prstGeom>
          <a:noFill/>
        </p:spPr>
        <p:txBody>
          <a:bodyPr wrap="square" rtlCol="0">
            <a:spAutoFit/>
          </a:bodyPr>
          <a:lstStyle/>
          <a:p>
            <a:r>
              <a:rPr lang="zh-CN" altLang="en-US" dirty="0" smtClean="0"/>
              <a:t>几何间隔与函数间隔关系</a:t>
            </a:r>
            <a:endParaRPr lang="zh-CN" altLang="en-US" dirty="0"/>
          </a:p>
        </p:txBody>
      </p:sp>
      <p:pic>
        <p:nvPicPr>
          <p:cNvPr id="3" name="图片 2"/>
          <p:cNvPicPr>
            <a:picLocks noChangeAspect="1"/>
          </p:cNvPicPr>
          <p:nvPr/>
        </p:nvPicPr>
        <p:blipFill>
          <a:blip r:embed="rId7"/>
          <a:stretch>
            <a:fillRect/>
          </a:stretch>
        </p:blipFill>
        <p:spPr>
          <a:xfrm>
            <a:off x="6994314" y="1475626"/>
            <a:ext cx="762515" cy="623877"/>
          </a:xfrm>
          <a:prstGeom prst="rect">
            <a:avLst/>
          </a:prstGeom>
        </p:spPr>
      </p:pic>
      <p:pic>
        <p:nvPicPr>
          <p:cNvPr id="11" name="图片 10"/>
          <p:cNvPicPr>
            <a:picLocks noChangeAspect="1"/>
          </p:cNvPicPr>
          <p:nvPr/>
        </p:nvPicPr>
        <p:blipFill>
          <a:blip r:embed="rId8"/>
          <a:stretch>
            <a:fillRect/>
          </a:stretch>
        </p:blipFill>
        <p:spPr>
          <a:xfrm>
            <a:off x="7928518" y="1348800"/>
            <a:ext cx="2364344" cy="877530"/>
          </a:xfrm>
          <a:prstGeom prst="rect">
            <a:avLst/>
          </a:prstGeom>
        </p:spPr>
      </p:pic>
    </p:spTree>
    <p:extLst>
      <p:ext uri="{BB962C8B-B14F-4D97-AF65-F5344CB8AC3E}">
        <p14:creationId xmlns:p14="http://schemas.microsoft.com/office/powerpoint/2010/main" val="9537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455" y="429781"/>
            <a:ext cx="10515600" cy="835602"/>
          </a:xfrm>
        </p:spPr>
        <p:txBody>
          <a:bodyPr/>
          <a:lstStyle/>
          <a:p>
            <a:r>
              <a:rPr lang="zh-CN" altLang="en-US" dirty="0"/>
              <a:t>学习策略</a:t>
            </a:r>
            <a:r>
              <a:rPr lang="en-US" altLang="zh-CN" dirty="0"/>
              <a:t>——</a:t>
            </a:r>
            <a:r>
              <a:rPr lang="zh-CN" altLang="en-US" dirty="0"/>
              <a:t>硬间隔最大化</a:t>
            </a:r>
          </a:p>
        </p:txBody>
      </p:sp>
      <p:pic>
        <p:nvPicPr>
          <p:cNvPr id="4" name="图片 3"/>
          <p:cNvPicPr>
            <a:picLocks noChangeAspect="1"/>
          </p:cNvPicPr>
          <p:nvPr/>
        </p:nvPicPr>
        <p:blipFill>
          <a:blip r:embed="rId3"/>
          <a:stretch>
            <a:fillRect/>
          </a:stretch>
        </p:blipFill>
        <p:spPr>
          <a:xfrm>
            <a:off x="6297275" y="1145404"/>
            <a:ext cx="1440305" cy="944962"/>
          </a:xfrm>
          <a:prstGeom prst="rect">
            <a:avLst/>
          </a:prstGeom>
        </p:spPr>
      </p:pic>
      <p:pic>
        <p:nvPicPr>
          <p:cNvPr id="5" name="图片 4"/>
          <p:cNvPicPr>
            <a:picLocks noChangeAspect="1"/>
          </p:cNvPicPr>
          <p:nvPr/>
        </p:nvPicPr>
        <p:blipFill>
          <a:blip r:embed="rId4"/>
          <a:stretch>
            <a:fillRect/>
          </a:stretch>
        </p:blipFill>
        <p:spPr>
          <a:xfrm>
            <a:off x="5056362" y="2090366"/>
            <a:ext cx="4602879" cy="556308"/>
          </a:xfrm>
          <a:prstGeom prst="rect">
            <a:avLst/>
          </a:prstGeom>
        </p:spPr>
      </p:pic>
      <p:pic>
        <p:nvPicPr>
          <p:cNvPr id="6" name="图片 5"/>
          <p:cNvPicPr>
            <a:picLocks noChangeAspect="1"/>
          </p:cNvPicPr>
          <p:nvPr/>
        </p:nvPicPr>
        <p:blipFill>
          <a:blip r:embed="rId5"/>
          <a:stretch>
            <a:fillRect/>
          </a:stretch>
        </p:blipFill>
        <p:spPr>
          <a:xfrm>
            <a:off x="7737581" y="2783868"/>
            <a:ext cx="213378" cy="350550"/>
          </a:xfrm>
          <a:prstGeom prst="rect">
            <a:avLst/>
          </a:prstGeom>
        </p:spPr>
      </p:pic>
      <p:sp>
        <p:nvSpPr>
          <p:cNvPr id="7" name="下箭头 6"/>
          <p:cNvSpPr/>
          <p:nvPr/>
        </p:nvSpPr>
        <p:spPr>
          <a:xfrm>
            <a:off x="6751930" y="2764521"/>
            <a:ext cx="530993" cy="72903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p:cNvSpPr txBox="1"/>
          <p:nvPr/>
        </p:nvSpPr>
        <p:spPr>
          <a:xfrm>
            <a:off x="7844269" y="2793403"/>
            <a:ext cx="2872692" cy="307777"/>
          </a:xfrm>
          <a:prstGeom prst="rect">
            <a:avLst/>
          </a:prstGeom>
          <a:noFill/>
        </p:spPr>
        <p:txBody>
          <a:bodyPr wrap="square" rtlCol="0">
            <a:spAutoFit/>
          </a:bodyPr>
          <a:lstStyle/>
          <a:p>
            <a:r>
              <a:rPr lang="zh-CN" altLang="en-US" sz="1400" dirty="0" smtClean="0"/>
              <a:t>（函数间隔）对优化问题没有影响</a:t>
            </a:r>
            <a:endParaRPr lang="zh-CN" altLang="en-US" sz="1400" dirty="0"/>
          </a:p>
        </p:txBody>
      </p:sp>
      <p:pic>
        <p:nvPicPr>
          <p:cNvPr id="9" name="图片 8"/>
          <p:cNvPicPr>
            <a:picLocks noChangeAspect="1"/>
          </p:cNvPicPr>
          <p:nvPr/>
        </p:nvPicPr>
        <p:blipFill>
          <a:blip r:embed="rId6"/>
          <a:stretch>
            <a:fillRect/>
          </a:stretch>
        </p:blipFill>
        <p:spPr>
          <a:xfrm>
            <a:off x="735155" y="1660098"/>
            <a:ext cx="3700751" cy="3288621"/>
          </a:xfrm>
          <a:prstGeom prst="rect">
            <a:avLst/>
          </a:prstGeom>
        </p:spPr>
      </p:pic>
      <p:sp>
        <p:nvSpPr>
          <p:cNvPr id="10" name="文本框 9"/>
          <p:cNvSpPr txBox="1"/>
          <p:nvPr/>
        </p:nvSpPr>
        <p:spPr>
          <a:xfrm>
            <a:off x="8007296" y="3226627"/>
            <a:ext cx="2546639" cy="369332"/>
          </a:xfrm>
          <a:prstGeom prst="rect">
            <a:avLst/>
          </a:prstGeom>
          <a:noFill/>
        </p:spPr>
        <p:txBody>
          <a:bodyPr wrap="square" rtlCol="0">
            <a:spAutoFit/>
          </a:bodyPr>
          <a:lstStyle/>
          <a:p>
            <a:r>
              <a:rPr lang="zh-CN" altLang="en-US" dirty="0" smtClean="0"/>
              <a:t>则可以令      </a:t>
            </a:r>
            <a:r>
              <a:rPr lang="en-US" altLang="zh-CN" dirty="0" smtClean="0"/>
              <a:t>= 1</a:t>
            </a:r>
            <a:endParaRPr lang="zh-CN" altLang="en-US" dirty="0"/>
          </a:p>
        </p:txBody>
      </p:sp>
      <p:pic>
        <p:nvPicPr>
          <p:cNvPr id="11" name="图片 10"/>
          <p:cNvPicPr>
            <a:picLocks noChangeAspect="1"/>
          </p:cNvPicPr>
          <p:nvPr/>
        </p:nvPicPr>
        <p:blipFill>
          <a:blip r:embed="rId5"/>
          <a:stretch>
            <a:fillRect/>
          </a:stretch>
        </p:blipFill>
        <p:spPr>
          <a:xfrm>
            <a:off x="9067237" y="3226627"/>
            <a:ext cx="213378" cy="350550"/>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6412346" y="3600960"/>
                <a:ext cx="1325235" cy="844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max</m:t>
                          </m:r>
                        </m:e>
                        <m:sub>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m:rPr>
                              <m:sty m:val="p"/>
                            </m:rPr>
                            <a:rPr lang="en-US" altLang="zh-CN" i="1" smtClean="0">
                              <a:latin typeface="Cambria Math" panose="02040503050406030204" pitchFamily="18" charset="0"/>
                            </a:rPr>
                            <m:t>b</m:t>
                          </m:r>
                        </m:sub>
                      </m:sSub>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smtClean="0">
                              <a:latin typeface="Cambria Math" panose="02040503050406030204" pitchFamily="18" charset="0"/>
                            </a:rPr>
                            <m:t>|</m:t>
                          </m:r>
                          <m:r>
                            <a:rPr lang="en-US" altLang="zh-CN" i="1">
                              <a:latin typeface="Cambria Math" panose="02040503050406030204" pitchFamily="18" charset="0"/>
                            </a:rPr>
                            <m:t>|</m:t>
                          </m:r>
                          <m:r>
                            <m:rPr>
                              <m:sty m:val="p"/>
                            </m:rPr>
                            <a:rPr lang="en-US" altLang="zh-CN" i="1" smtClean="0">
                              <a:latin typeface="Cambria Math" panose="02040503050406030204" pitchFamily="18" charset="0"/>
                            </a:rPr>
                            <m:t>w</m:t>
                          </m:r>
                          <m:r>
                            <a:rPr lang="en-US" altLang="zh-CN" i="1" smtClean="0">
                              <a:latin typeface="Cambria Math" panose="02040503050406030204" pitchFamily="18" charset="0"/>
                            </a:rPr>
                            <m:t>||</m:t>
                          </m:r>
                        </m:den>
                      </m:f>
                    </m:oMath>
                  </m:oMathPara>
                </a14:m>
                <a:endParaRPr lang="en-US" altLang="zh-CN" dirty="0" smtClean="0"/>
              </a:p>
              <a:p>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6412346" y="3600960"/>
                <a:ext cx="1325235" cy="844077"/>
              </a:xfrm>
              <a:prstGeom prst="rect">
                <a:avLst/>
              </a:prstGeom>
              <a:blipFill>
                <a:blip r:embed="rId7"/>
                <a:stretch>
                  <a:fillRect/>
                </a:stretch>
              </a:blipFill>
            </p:spPr>
            <p:txBody>
              <a:bodyPr/>
              <a:lstStyle/>
              <a:p>
                <a:r>
                  <a:rPr lang="zh-CN" altLang="en-US">
                    <a:noFill/>
                  </a:rPr>
                  <a:t> </a:t>
                </a:r>
              </a:p>
            </p:txBody>
          </p:sp>
        </mc:Fallback>
      </mc:AlternateContent>
      <p:pic>
        <p:nvPicPr>
          <p:cNvPr id="13" name="图片 12"/>
          <p:cNvPicPr>
            <a:picLocks noChangeAspect="1"/>
          </p:cNvPicPr>
          <p:nvPr/>
        </p:nvPicPr>
        <p:blipFill>
          <a:blip r:embed="rId8"/>
          <a:stretch>
            <a:fillRect/>
          </a:stretch>
        </p:blipFill>
        <p:spPr>
          <a:xfrm>
            <a:off x="5117328" y="4155551"/>
            <a:ext cx="4480948" cy="434378"/>
          </a:xfrm>
          <a:prstGeom prst="rect">
            <a:avLst/>
          </a:prstGeom>
        </p:spPr>
      </p:pic>
      <p:sp>
        <p:nvSpPr>
          <p:cNvPr id="14" name="下箭头 13"/>
          <p:cNvSpPr/>
          <p:nvPr/>
        </p:nvSpPr>
        <p:spPr>
          <a:xfrm>
            <a:off x="6833837" y="4734820"/>
            <a:ext cx="530993" cy="529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4125224" y="5431154"/>
                <a:ext cx="6096000" cy="88793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𝑚𝑖𝑛</m:t>
                          </m:r>
                        </m:e>
                        <m:sub>
                          <m:r>
                            <a:rPr lang="en-US" altLang="zh-CN" i="1">
                              <a:latin typeface="Cambria Math" panose="02040503050406030204" pitchFamily="18" charset="0"/>
                            </a:rPr>
                            <m:t>𝑤</m:t>
                          </m:r>
                          <m:r>
                            <a:rPr lang="en-US" altLang="zh-CN" i="1">
                              <a:latin typeface="Cambria Math" panose="02040503050406030204" pitchFamily="18" charset="0"/>
                            </a:rPr>
                            <m:t>,</m:t>
                          </m:r>
                          <m:r>
                            <m:rPr>
                              <m:sty m:val="p"/>
                            </m:rPr>
                            <a:rPr lang="en-US" altLang="zh-CN" i="1">
                              <a:latin typeface="Cambria Math" panose="02040503050406030204" pitchFamily="18" charset="0"/>
                            </a:rPr>
                            <m:t>b</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r>
                            <m:rPr>
                              <m:sty m:val="p"/>
                            </m:rPr>
                            <a:rPr lang="en-US" altLang="zh-CN" i="1">
                              <a:latin typeface="Cambria Math" panose="02040503050406030204" pitchFamily="18" charset="0"/>
                            </a:rPr>
                            <m:t>w</m:t>
                          </m:r>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US" altLang="zh-CN" dirty="0"/>
              </a:p>
              <a:p>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125224" y="5431154"/>
                <a:ext cx="6096000" cy="887935"/>
              </a:xfrm>
              <a:prstGeom prst="rect">
                <a:avLst/>
              </a:prstGeom>
              <a:blipFill>
                <a:blip r:embed="rId9"/>
                <a:stretch>
                  <a:fillRect/>
                </a:stretch>
              </a:blipFill>
            </p:spPr>
            <p:txBody>
              <a:bodyPr/>
              <a:lstStyle/>
              <a:p>
                <a:r>
                  <a:rPr lang="zh-CN" altLang="en-US">
                    <a:noFill/>
                  </a:rPr>
                  <a:t> </a:t>
                </a:r>
              </a:p>
            </p:txBody>
          </p:sp>
        </mc:Fallback>
      </mc:AlternateContent>
      <p:pic>
        <p:nvPicPr>
          <p:cNvPr id="16" name="图片 15"/>
          <p:cNvPicPr>
            <a:picLocks noChangeAspect="1"/>
          </p:cNvPicPr>
          <p:nvPr/>
        </p:nvPicPr>
        <p:blipFill>
          <a:blip r:embed="rId8"/>
          <a:stretch>
            <a:fillRect/>
          </a:stretch>
        </p:blipFill>
        <p:spPr>
          <a:xfrm>
            <a:off x="5265109" y="6178154"/>
            <a:ext cx="4480948" cy="434378"/>
          </a:xfrm>
          <a:prstGeom prst="rect">
            <a:avLst/>
          </a:prstGeom>
        </p:spPr>
      </p:pic>
    </p:spTree>
    <p:extLst>
      <p:ext uri="{BB962C8B-B14F-4D97-AF65-F5344CB8AC3E}">
        <p14:creationId xmlns:p14="http://schemas.microsoft.com/office/powerpoint/2010/main" val="365968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6600" y="605270"/>
            <a:ext cx="10515600" cy="807893"/>
          </a:xfrm>
        </p:spPr>
        <p:txBody>
          <a:bodyPr/>
          <a:lstStyle/>
          <a:p>
            <a:r>
              <a:rPr lang="zh-CN" altLang="en-US" dirty="0"/>
              <a:t>学习策略</a:t>
            </a:r>
            <a:r>
              <a:rPr lang="en-US" altLang="zh-CN" dirty="0"/>
              <a:t>——</a:t>
            </a:r>
            <a:r>
              <a:rPr lang="zh-CN" altLang="en-US" dirty="0"/>
              <a:t>硬间隔</a:t>
            </a:r>
            <a:r>
              <a:rPr lang="zh-CN" altLang="en-US" dirty="0" smtClean="0"/>
              <a:t>最大化示例</a:t>
            </a:r>
            <a:endParaRPr lang="zh-CN" altLang="en-US" dirty="0"/>
          </a:p>
        </p:txBody>
      </p:sp>
      <mc:AlternateContent xmlns:mc="http://schemas.openxmlformats.org/markup-compatibility/2006" xmlns:a14="http://schemas.microsoft.com/office/drawing/2010/main">
        <mc:Choice Requires="a14">
          <p:sp>
            <p:nvSpPr>
              <p:cNvPr id="6" name="文本框 5"/>
              <p:cNvSpPr txBox="1"/>
              <p:nvPr/>
            </p:nvSpPr>
            <p:spPr>
              <a:xfrm>
                <a:off x="718127" y="5347855"/>
                <a:ext cx="19937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负例点</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=(1,1)</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718127" y="5347855"/>
                <a:ext cx="1993751" cy="276999"/>
              </a:xfrm>
              <a:prstGeom prst="rect">
                <a:avLst/>
              </a:prstGeom>
              <a:blipFill>
                <a:blip r:embed="rId3"/>
                <a:stretch>
                  <a:fillRect l="-3670" t="-8696" r="-3670" b="-32609"/>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1000748" y="2165343"/>
            <a:ext cx="2949196" cy="2804403"/>
          </a:xfrm>
          <a:prstGeom prst="rect">
            <a:avLst/>
          </a:prstGeom>
        </p:spPr>
      </p:pic>
      <mc:AlternateContent xmlns:mc="http://schemas.openxmlformats.org/markup-compatibility/2006" xmlns:a14="http://schemas.microsoft.com/office/drawing/2010/main">
        <mc:Choice Requires="a14">
          <p:sp>
            <p:nvSpPr>
              <p:cNvPr id="8" name="文本框 7"/>
              <p:cNvSpPr txBox="1"/>
              <p:nvPr/>
            </p:nvSpPr>
            <p:spPr>
              <a:xfrm>
                <a:off x="718127" y="6011526"/>
                <a:ext cx="19473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zh-CN" altLang="en-US" i="1">
                              <a:latin typeface="Cambria Math" panose="02040503050406030204" pitchFamily="18" charset="0"/>
                            </a:rPr>
                            <m:t>正例点</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=(3,3)</m:t>
                      </m:r>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718127" y="6011526"/>
                <a:ext cx="1947393" cy="276999"/>
              </a:xfrm>
              <a:prstGeom prst="rect">
                <a:avLst/>
              </a:prstGeom>
              <a:blipFill>
                <a:blip r:embed="rId5"/>
                <a:stretch>
                  <a:fillRect l="-3135" t="-8696" r="-4075"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043382" y="6002963"/>
                <a:ext cx="11042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=(4,3)</m:t>
                      </m:r>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3043382" y="6002963"/>
                <a:ext cx="1104213" cy="276999"/>
              </a:xfrm>
              <a:prstGeom prst="rect">
                <a:avLst/>
              </a:prstGeom>
              <a:blipFill>
                <a:blip r:embed="rId6"/>
                <a:stretch>
                  <a:fillRect l="-2210" t="-4444" r="-7182" b="-35556"/>
                </a:stretch>
              </a:blipFill>
            </p:spPr>
            <p:txBody>
              <a:bodyPr/>
              <a:lstStyle/>
              <a:p>
                <a:r>
                  <a:rPr lang="zh-CN" altLang="en-US">
                    <a:noFill/>
                  </a:rPr>
                  <a:t> </a:t>
                </a:r>
              </a:p>
            </p:txBody>
          </p:sp>
        </mc:Fallback>
      </mc:AlternateContent>
      <p:cxnSp>
        <p:nvCxnSpPr>
          <p:cNvPr id="13" name="直接连接符 12"/>
          <p:cNvCxnSpPr/>
          <p:nvPr/>
        </p:nvCxnSpPr>
        <p:spPr>
          <a:xfrm flipH="1" flipV="1">
            <a:off x="1874982" y="2346036"/>
            <a:ext cx="1459346" cy="2078183"/>
          </a:xfrm>
          <a:prstGeom prst="line">
            <a:avLst/>
          </a:prstGeom>
        </p:spPr>
        <p:style>
          <a:lnRef idx="1">
            <a:schemeClr val="dk1"/>
          </a:lnRef>
          <a:fillRef idx="0">
            <a:schemeClr val="dk1"/>
          </a:fillRef>
          <a:effectRef idx="0">
            <a:schemeClr val="dk1"/>
          </a:effectRef>
          <a:fontRef idx="minor">
            <a:schemeClr val="tx1"/>
          </a:fontRef>
        </p:style>
      </p:cxnSp>
      <p:sp>
        <p:nvSpPr>
          <p:cNvPr id="17" name="右箭头 16"/>
          <p:cNvSpPr/>
          <p:nvPr/>
        </p:nvSpPr>
        <p:spPr>
          <a:xfrm>
            <a:off x="4824178" y="2721634"/>
            <a:ext cx="1133277" cy="74790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6831689" y="2333711"/>
                <a:ext cx="204754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𝑚𝑖𝑛</m:t>
                          </m:r>
                        </m:e>
                        <m:sub>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sub>
                      </m:sSub>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831689" y="2333711"/>
                <a:ext cx="2047548" cy="5186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423891" y="3334331"/>
                <a:ext cx="27565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423891" y="3334331"/>
                <a:ext cx="2756588" cy="276999"/>
              </a:xfrm>
              <a:prstGeom prst="rect">
                <a:avLst/>
              </a:prstGeom>
              <a:blipFill>
                <a:blip r:embed="rId8"/>
                <a:stretch>
                  <a:fillRect l="-664" r="-1327"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216543" y="3798304"/>
                <a:ext cx="1963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oMath>
                  </m:oMathPara>
                </a14:m>
                <a:endParaRPr lang="zh-CN" altLang="en-US"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216543" y="3798304"/>
                <a:ext cx="1963936" cy="276999"/>
              </a:xfrm>
              <a:prstGeom prst="rect">
                <a:avLst/>
              </a:prstGeom>
              <a:blipFill>
                <a:blip r:embed="rId9"/>
                <a:stretch>
                  <a:fillRect l="-2174" r="-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216543" y="4304824"/>
                <a:ext cx="19767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)≥1</m:t>
                      </m:r>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7216543" y="4304824"/>
                <a:ext cx="1976760" cy="276999"/>
              </a:xfrm>
              <a:prstGeom prst="rect">
                <a:avLst/>
              </a:prstGeom>
              <a:blipFill>
                <a:blip r:embed="rId10"/>
                <a:stretch>
                  <a:fillRect t="-2174" r="-2160" b="-32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699277" y="5079750"/>
                <a:ext cx="2738185" cy="391133"/>
              </a:xfrm>
              <a:prstGeom prst="rect">
                <a:avLst/>
              </a:prstGeom>
              <a:noFill/>
            </p:spPr>
            <p:txBody>
              <a:bodyPr wrap="none" lIns="0" tIns="0" rIns="0" bIns="0" rtlCol="0">
                <a:spAutoFit/>
              </a:bodyPr>
              <a:lstStyle/>
              <a:p>
                <a14:m>
                  <m:oMath xmlns:m="http://schemas.openxmlformats.org/officeDocument/2006/math">
                    <m:r>
                      <a:rPr lang="zh-CN" altLang="en-US" i="1" smtClean="0">
                        <a:latin typeface="Cambria Math" panose="02040503050406030204" pitchFamily="18" charset="0"/>
                      </a:rPr>
                      <m:t>解得：</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 </m:t>
                    </m:r>
                  </m:oMath>
                </a14:m>
                <a:r>
                  <a:rPr lang="en-US" altLang="zh-CN" dirty="0" smtClean="0"/>
                  <a:t>= -2</a:t>
                </a:r>
                <a:endParaRPr lang="zh-CN" altLang="en-US"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699277" y="5079750"/>
                <a:ext cx="2738185" cy="391133"/>
              </a:xfrm>
              <a:prstGeom prst="rect">
                <a:avLst/>
              </a:prstGeom>
              <a:blipFill>
                <a:blip r:embed="rId11"/>
                <a:stretch>
                  <a:fillRect l="-4009" t="-4688" r="-4232" b="-23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639646" y="6002963"/>
                <a:ext cx="324236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则</m:t>
                      </m:r>
                      <m:r>
                        <a:rPr lang="zh-CN" altLang="en-US" i="1">
                          <a:latin typeface="Cambria Math" panose="02040503050406030204" pitchFamily="18" charset="0"/>
                        </a:rPr>
                        <m:t>超平面</m:t>
                      </m:r>
                      <m:r>
                        <a:rPr lang="zh-CN" altLang="en-US" i="1" smtClean="0">
                          <a:latin typeface="Cambria Math" panose="02040503050406030204" pitchFamily="18" charset="0"/>
                        </a:rPr>
                        <m:t>为</m:t>
                      </m:r>
                      <m:sSup>
                        <m:sSupPr>
                          <m:ctrlPr>
                            <a:rPr lang="en-US" altLang="zh-CN" i="1">
                              <a:latin typeface="Cambria Math" panose="02040503050406030204" pitchFamily="18" charset="0"/>
                            </a:rPr>
                          </m:ctrlPr>
                        </m:sSupPr>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𝑥</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−2=0</m:t>
                      </m:r>
                    </m:oMath>
                  </m:oMathPara>
                </a14:m>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639646" y="6002963"/>
                <a:ext cx="3242361" cy="51860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25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p:bldP spid="22"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075748"/>
          </a:xfrm>
        </p:spPr>
        <p:txBody>
          <a:bodyPr/>
          <a:lstStyle/>
          <a:p>
            <a:r>
              <a:rPr lang="zh-CN" altLang="en-US" dirty="0"/>
              <a:t>线性近似可分支持向量机与软间隔</a:t>
            </a:r>
            <a:r>
              <a:rPr lang="zh-CN" altLang="en-US" dirty="0" smtClean="0"/>
              <a:t>最大化</a:t>
            </a:r>
            <a:endParaRPr lang="zh-CN" altLang="en-US" dirty="0"/>
          </a:p>
        </p:txBody>
      </p:sp>
      <p:pic>
        <p:nvPicPr>
          <p:cNvPr id="4" name="图片 3"/>
          <p:cNvPicPr>
            <a:picLocks noChangeAspect="1"/>
          </p:cNvPicPr>
          <p:nvPr/>
        </p:nvPicPr>
        <p:blipFill>
          <a:blip r:embed="rId3"/>
          <a:stretch>
            <a:fillRect/>
          </a:stretch>
        </p:blipFill>
        <p:spPr>
          <a:xfrm>
            <a:off x="524620" y="2013240"/>
            <a:ext cx="4518435" cy="3510105"/>
          </a:xfrm>
          <a:prstGeom prst="rect">
            <a:avLst/>
          </a:prstGeom>
        </p:spPr>
      </p:pic>
      <mc:AlternateContent xmlns:mc="http://schemas.openxmlformats.org/markup-compatibility/2006" xmlns:a14="http://schemas.microsoft.com/office/drawing/2010/main">
        <mc:Choice Requires="a14">
          <p:sp>
            <p:nvSpPr>
              <p:cNvPr id="5" name="右箭头 4"/>
              <p:cNvSpPr/>
              <p:nvPr/>
            </p:nvSpPr>
            <p:spPr>
              <a:xfrm>
                <a:off x="5470756" y="2357582"/>
                <a:ext cx="2115127" cy="112683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引入松弛变量</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endParaRPr lang="zh-CN" altLang="en-US" dirty="0"/>
              </a:p>
            </p:txBody>
          </p:sp>
        </mc:Choice>
        <mc:Fallback xmlns="">
          <p:sp>
            <p:nvSpPr>
              <p:cNvPr id="5" name="右箭头 4"/>
              <p:cNvSpPr>
                <a:spLocks noRot="1" noChangeAspect="1" noMove="1" noResize="1" noEditPoints="1" noAdjustHandles="1" noChangeArrowheads="1" noChangeShapeType="1" noTextEdit="1"/>
              </p:cNvSpPr>
              <p:nvPr/>
            </p:nvSpPr>
            <p:spPr>
              <a:xfrm>
                <a:off x="5470756" y="2357582"/>
                <a:ext cx="2115127" cy="1126836"/>
              </a:xfrm>
              <a:prstGeom prst="rightArrow">
                <a:avLst/>
              </a:prstGeom>
              <a:blipFill>
                <a:blip r:embed="rId4"/>
                <a:stretch>
                  <a:fillRect/>
                </a:stretch>
              </a:blipFill>
            </p:spPr>
            <p:txBody>
              <a:bodyPr/>
              <a:lstStyle/>
              <a:p>
                <a:r>
                  <a:rPr lang="zh-CN" altLang="en-US">
                    <a:noFill/>
                  </a:rPr>
                  <a:t> </a:t>
                </a:r>
              </a:p>
            </p:txBody>
          </p:sp>
        </mc:Fallback>
      </mc:AlternateContent>
      <p:pic>
        <p:nvPicPr>
          <p:cNvPr id="6" name="图片 5"/>
          <p:cNvPicPr>
            <a:picLocks noChangeAspect="1"/>
          </p:cNvPicPr>
          <p:nvPr/>
        </p:nvPicPr>
        <p:blipFill>
          <a:blip r:embed="rId5"/>
          <a:stretch>
            <a:fillRect/>
          </a:stretch>
        </p:blipFill>
        <p:spPr>
          <a:xfrm>
            <a:off x="8013584" y="2700001"/>
            <a:ext cx="2667231" cy="441998"/>
          </a:xfrm>
          <a:prstGeom prst="rect">
            <a:avLst/>
          </a:prstGeom>
        </p:spPr>
      </p:pic>
      <p:pic>
        <p:nvPicPr>
          <p:cNvPr id="7" name="图片 6"/>
          <p:cNvPicPr>
            <a:picLocks noChangeAspect="1"/>
          </p:cNvPicPr>
          <p:nvPr/>
        </p:nvPicPr>
        <p:blipFill>
          <a:blip r:embed="rId6"/>
          <a:stretch>
            <a:fillRect/>
          </a:stretch>
        </p:blipFill>
        <p:spPr>
          <a:xfrm>
            <a:off x="8144993" y="3888365"/>
            <a:ext cx="2164268" cy="937341"/>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7334436" y="4166277"/>
                <a:ext cx="93910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𝑚𝑖𝑛</m:t>
                          </m:r>
                        </m:e>
                        <m:sub>
                          <m:r>
                            <a:rPr lang="en-US" altLang="zh-CN" i="1">
                              <a:latin typeface="Cambria Math" panose="02040503050406030204" pitchFamily="18" charset="0"/>
                            </a:rPr>
                            <m:t>𝑤</m:t>
                          </m:r>
                          <m:r>
                            <a:rPr lang="en-US" altLang="zh-CN" i="1">
                              <a:latin typeface="Cambria Math" panose="02040503050406030204" pitchFamily="18" charset="0"/>
                            </a:rPr>
                            <m:t>,</m:t>
                          </m:r>
                          <m:r>
                            <m:rPr>
                              <m:sty m:val="p"/>
                            </m:rPr>
                            <a:rPr lang="en-US" altLang="zh-CN" i="1">
                              <a:latin typeface="Cambria Math" panose="02040503050406030204" pitchFamily="18" charset="0"/>
                            </a:rPr>
                            <m:t>b</m:t>
                          </m:r>
                        </m:sub>
                      </m:sSub>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7334436" y="4166277"/>
                <a:ext cx="939103" cy="381515"/>
              </a:xfrm>
              <a:prstGeom prst="rect">
                <a:avLst/>
              </a:prstGeom>
              <a:blipFill>
                <a:blip r:embed="rId7"/>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8"/>
          <a:stretch>
            <a:fillRect/>
          </a:stretch>
        </p:blipFill>
        <p:spPr>
          <a:xfrm>
            <a:off x="6209854" y="4945779"/>
            <a:ext cx="5143946" cy="457240"/>
          </a:xfrm>
          <a:prstGeom prst="rect">
            <a:avLst/>
          </a:prstGeom>
        </p:spPr>
      </p:pic>
      <p:sp>
        <p:nvSpPr>
          <p:cNvPr id="10" name="下箭头 9"/>
          <p:cNvSpPr/>
          <p:nvPr/>
        </p:nvSpPr>
        <p:spPr>
          <a:xfrm>
            <a:off x="8469745" y="3315855"/>
            <a:ext cx="942110" cy="57251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文本框 10"/>
          <p:cNvSpPr txBox="1"/>
          <p:nvPr/>
        </p:nvSpPr>
        <p:spPr>
          <a:xfrm>
            <a:off x="9411855" y="3351679"/>
            <a:ext cx="1431636" cy="369332"/>
          </a:xfrm>
          <a:prstGeom prst="rect">
            <a:avLst/>
          </a:prstGeom>
          <a:noFill/>
        </p:spPr>
        <p:txBody>
          <a:bodyPr wrap="square" rtlCol="0">
            <a:spAutoFit/>
          </a:bodyPr>
          <a:lstStyle/>
          <a:p>
            <a:r>
              <a:rPr lang="zh-CN" altLang="en-US" dirty="0" smtClean="0"/>
              <a:t>目标函数</a:t>
            </a:r>
            <a:endParaRPr lang="zh-CN" altLang="en-US" dirty="0"/>
          </a:p>
        </p:txBody>
      </p:sp>
    </p:spTree>
    <p:extLst>
      <p:ext uri="{BB962C8B-B14F-4D97-AF65-F5344CB8AC3E}">
        <p14:creationId xmlns:p14="http://schemas.microsoft.com/office/powerpoint/2010/main" val="240858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非线性近似支持向量机与核函数</a:t>
            </a:r>
          </a:p>
        </p:txBody>
      </p:sp>
      <p:pic>
        <p:nvPicPr>
          <p:cNvPr id="4" name="SVM with polynomial kernel 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4182" y="1607127"/>
            <a:ext cx="8543636" cy="4738255"/>
          </a:xfrm>
          <a:prstGeom prst="rect">
            <a:avLst/>
          </a:prstGeom>
        </p:spPr>
      </p:pic>
    </p:spTree>
    <p:extLst>
      <p:ext uri="{BB962C8B-B14F-4D97-AF65-F5344CB8AC3E}">
        <p14:creationId xmlns:p14="http://schemas.microsoft.com/office/powerpoint/2010/main" val="3836530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563" y="225714"/>
            <a:ext cx="10515600" cy="1066511"/>
          </a:xfrm>
        </p:spPr>
        <p:txBody>
          <a:bodyPr/>
          <a:lstStyle/>
          <a:p>
            <a:r>
              <a:rPr lang="zh-CN" altLang="en-US" dirty="0" smtClean="0"/>
              <a:t>核函数举例</a:t>
            </a:r>
            <a:endParaRPr lang="zh-CN" altLang="en-US" dirty="0"/>
          </a:p>
        </p:txBody>
      </p:sp>
      <p:pic>
        <p:nvPicPr>
          <p:cNvPr id="3" name="图片 2"/>
          <p:cNvPicPr>
            <a:picLocks noChangeAspect="1"/>
          </p:cNvPicPr>
          <p:nvPr/>
        </p:nvPicPr>
        <p:blipFill>
          <a:blip r:embed="rId3"/>
          <a:stretch>
            <a:fillRect/>
          </a:stretch>
        </p:blipFill>
        <p:spPr>
          <a:xfrm>
            <a:off x="1130971" y="1127944"/>
            <a:ext cx="3132091" cy="3055885"/>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2012342475"/>
              </p:ext>
            </p:extLst>
          </p:nvPr>
        </p:nvGraphicFramePr>
        <p:xfrm>
          <a:off x="1130971" y="4490586"/>
          <a:ext cx="2136678" cy="1854200"/>
        </p:xfrm>
        <a:graphic>
          <a:graphicData uri="http://schemas.openxmlformats.org/drawingml/2006/table">
            <a:tbl>
              <a:tblPr firstRow="1" bandRow="1">
                <a:tableStyleId>{5C22544A-7EE6-4342-B048-85BDC9FD1C3A}</a:tableStyleId>
              </a:tblPr>
              <a:tblGrid>
                <a:gridCol w="1068339">
                  <a:extLst>
                    <a:ext uri="{9D8B030D-6E8A-4147-A177-3AD203B41FA5}">
                      <a16:colId xmlns:a16="http://schemas.microsoft.com/office/drawing/2014/main" val="1881083175"/>
                    </a:ext>
                  </a:extLst>
                </a:gridCol>
                <a:gridCol w="1068339">
                  <a:extLst>
                    <a:ext uri="{9D8B030D-6E8A-4147-A177-3AD203B41FA5}">
                      <a16:colId xmlns:a16="http://schemas.microsoft.com/office/drawing/2014/main" val="383942133"/>
                    </a:ext>
                  </a:extLst>
                </a:gridCol>
              </a:tblGrid>
              <a:tr h="370840">
                <a:tc>
                  <a:txBody>
                    <a:bodyPr/>
                    <a:lstStyle/>
                    <a:p>
                      <a:r>
                        <a:rPr lang="zh-CN" altLang="en-US" dirty="0" smtClean="0"/>
                        <a:t>坐标</a:t>
                      </a:r>
                      <a:endParaRPr lang="zh-CN" altLang="en-US" dirty="0"/>
                    </a:p>
                  </a:txBody>
                  <a:tcPr/>
                </a:tc>
                <a:tc>
                  <a:txBody>
                    <a:bodyPr/>
                    <a:lstStyle/>
                    <a:p>
                      <a:r>
                        <a:rPr lang="zh-CN" altLang="en-US" dirty="0" smtClean="0"/>
                        <a:t>标签</a:t>
                      </a:r>
                      <a:endParaRPr lang="zh-CN" altLang="en-US" dirty="0"/>
                    </a:p>
                  </a:txBody>
                  <a:tcPr/>
                </a:tc>
                <a:extLst>
                  <a:ext uri="{0D108BD9-81ED-4DB2-BD59-A6C34878D82A}">
                    <a16:rowId xmlns:a16="http://schemas.microsoft.com/office/drawing/2014/main" val="708310635"/>
                  </a:ext>
                </a:extLst>
              </a:tr>
              <a:tr h="370840">
                <a:tc>
                  <a:txBody>
                    <a:bodyPr/>
                    <a:lstStyle/>
                    <a:p>
                      <a:r>
                        <a:rPr lang="en-US" altLang="zh-CN" dirty="0" smtClean="0">
                          <a:solidFill>
                            <a:srgbClr val="FF0000"/>
                          </a:solidFill>
                        </a:rPr>
                        <a:t>(0,3)</a:t>
                      </a:r>
                      <a:endParaRPr lang="zh-CN" altLang="en-US" dirty="0">
                        <a:solidFill>
                          <a:srgbClr val="FF0000"/>
                        </a:solidFill>
                      </a:endParaRPr>
                    </a:p>
                  </a:txBody>
                  <a:tcPr/>
                </a:tc>
                <a:tc>
                  <a:txBody>
                    <a:bodyPr/>
                    <a:lstStyle/>
                    <a:p>
                      <a:r>
                        <a:rPr lang="en-US" altLang="zh-CN" dirty="0" smtClean="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1899898337"/>
                  </a:ext>
                </a:extLst>
              </a:tr>
              <a:tr h="370840">
                <a:tc>
                  <a:txBody>
                    <a:bodyPr/>
                    <a:lstStyle/>
                    <a:p>
                      <a:r>
                        <a:rPr lang="en-US" altLang="zh-CN" dirty="0" smtClean="0">
                          <a:solidFill>
                            <a:srgbClr val="0070C0"/>
                          </a:solidFill>
                        </a:rPr>
                        <a:t>(1,2)</a:t>
                      </a:r>
                      <a:endParaRPr lang="zh-CN" altLang="en-US" dirty="0">
                        <a:solidFill>
                          <a:srgbClr val="0070C0"/>
                        </a:solidFill>
                      </a:endParaRPr>
                    </a:p>
                  </a:txBody>
                  <a:tcPr/>
                </a:tc>
                <a:tc>
                  <a:txBody>
                    <a:bodyPr/>
                    <a:lstStyle/>
                    <a:p>
                      <a:r>
                        <a:rPr lang="en-US" altLang="zh-CN" dirty="0" smtClean="0">
                          <a:solidFill>
                            <a:srgbClr val="0070C0"/>
                          </a:solidFill>
                        </a:rPr>
                        <a:t>+</a:t>
                      </a:r>
                      <a:endParaRPr lang="zh-CN" altLang="en-US" dirty="0">
                        <a:solidFill>
                          <a:srgbClr val="0070C0"/>
                        </a:solidFill>
                      </a:endParaRPr>
                    </a:p>
                  </a:txBody>
                  <a:tcPr/>
                </a:tc>
                <a:extLst>
                  <a:ext uri="{0D108BD9-81ED-4DB2-BD59-A6C34878D82A}">
                    <a16:rowId xmlns:a16="http://schemas.microsoft.com/office/drawing/2014/main" val="2358783301"/>
                  </a:ext>
                </a:extLst>
              </a:tr>
              <a:tr h="370840">
                <a:tc>
                  <a:txBody>
                    <a:bodyPr/>
                    <a:lstStyle/>
                    <a:p>
                      <a:r>
                        <a:rPr lang="en-US" altLang="zh-CN" dirty="0" smtClean="0">
                          <a:solidFill>
                            <a:srgbClr val="0070C0"/>
                          </a:solidFill>
                        </a:rPr>
                        <a:t>(2,1)</a:t>
                      </a:r>
                      <a:endParaRPr lang="zh-CN" altLang="en-US" dirty="0">
                        <a:solidFill>
                          <a:srgbClr val="0070C0"/>
                        </a:solidFill>
                      </a:endParaRPr>
                    </a:p>
                  </a:txBody>
                  <a:tcPr/>
                </a:tc>
                <a:tc>
                  <a:txBody>
                    <a:bodyPr/>
                    <a:lstStyle/>
                    <a:p>
                      <a:r>
                        <a:rPr lang="en-US" altLang="zh-CN" dirty="0" smtClean="0">
                          <a:solidFill>
                            <a:srgbClr val="0070C0"/>
                          </a:solidFill>
                        </a:rPr>
                        <a:t>+</a:t>
                      </a:r>
                      <a:endParaRPr lang="zh-CN" altLang="en-US" dirty="0">
                        <a:solidFill>
                          <a:srgbClr val="0070C0"/>
                        </a:solidFill>
                      </a:endParaRPr>
                    </a:p>
                  </a:txBody>
                  <a:tcPr/>
                </a:tc>
                <a:extLst>
                  <a:ext uri="{0D108BD9-81ED-4DB2-BD59-A6C34878D82A}">
                    <a16:rowId xmlns:a16="http://schemas.microsoft.com/office/drawing/2014/main" val="2392323646"/>
                  </a:ext>
                </a:extLst>
              </a:tr>
              <a:tr h="370840">
                <a:tc>
                  <a:txBody>
                    <a:bodyPr/>
                    <a:lstStyle/>
                    <a:p>
                      <a:r>
                        <a:rPr lang="en-US" altLang="zh-CN" dirty="0" smtClean="0">
                          <a:solidFill>
                            <a:srgbClr val="FF0000"/>
                          </a:solidFill>
                        </a:rPr>
                        <a:t>(3,0)</a:t>
                      </a:r>
                      <a:endParaRPr lang="zh-CN" altLang="en-US" dirty="0">
                        <a:solidFill>
                          <a:srgbClr val="FF0000"/>
                        </a:solidFill>
                      </a:endParaRPr>
                    </a:p>
                  </a:txBody>
                  <a:tcPr/>
                </a:tc>
                <a:tc>
                  <a:txBody>
                    <a:bodyPr/>
                    <a:lstStyle/>
                    <a:p>
                      <a:r>
                        <a:rPr lang="en-US" altLang="zh-CN" dirty="0" smtClean="0">
                          <a:solidFill>
                            <a:srgbClr val="FF0000"/>
                          </a:solidFill>
                        </a:rPr>
                        <a:t>-</a:t>
                      </a:r>
                      <a:endParaRPr lang="zh-CN" altLang="en-US" dirty="0">
                        <a:solidFill>
                          <a:srgbClr val="FF0000"/>
                        </a:solidFill>
                      </a:endParaRPr>
                    </a:p>
                  </a:txBody>
                  <a:tcPr/>
                </a:tc>
                <a:extLst>
                  <a:ext uri="{0D108BD9-81ED-4DB2-BD59-A6C34878D82A}">
                    <a16:rowId xmlns:a16="http://schemas.microsoft.com/office/drawing/2014/main" val="2344366373"/>
                  </a:ext>
                </a:extLst>
              </a:tr>
            </a:tbl>
          </a:graphicData>
        </a:graphic>
      </p:graphicFrame>
      <p:pic>
        <p:nvPicPr>
          <p:cNvPr id="16" name="图片 15"/>
          <p:cNvPicPr>
            <a:picLocks noChangeAspect="1"/>
          </p:cNvPicPr>
          <p:nvPr/>
        </p:nvPicPr>
        <p:blipFill>
          <a:blip r:embed="rId4"/>
          <a:stretch>
            <a:fillRect/>
          </a:stretch>
        </p:blipFill>
        <p:spPr>
          <a:xfrm>
            <a:off x="6846273" y="758968"/>
            <a:ext cx="4747671" cy="3360711"/>
          </a:xfrm>
          <a:prstGeom prst="rect">
            <a:avLst/>
          </a:prstGeom>
        </p:spPr>
      </p:pic>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3906322687"/>
                  </p:ext>
                </p:extLst>
              </p:nvPr>
            </p:nvGraphicFramePr>
            <p:xfrm>
              <a:off x="6721432" y="4553207"/>
              <a:ext cx="4581236" cy="1855280"/>
            </p:xfrm>
            <a:graphic>
              <a:graphicData uri="http://schemas.openxmlformats.org/drawingml/2006/table">
                <a:tbl>
                  <a:tblPr firstRow="1" bandRow="1">
                    <a:tableStyleId>{5C22544A-7EE6-4342-B048-85BDC9FD1C3A}</a:tableStyleId>
                  </a:tblPr>
                  <a:tblGrid>
                    <a:gridCol w="1145309">
                      <a:extLst>
                        <a:ext uri="{9D8B030D-6E8A-4147-A177-3AD203B41FA5}">
                          <a16:colId xmlns:a16="http://schemas.microsoft.com/office/drawing/2014/main" val="3648229547"/>
                        </a:ext>
                      </a:extLst>
                    </a:gridCol>
                    <a:gridCol w="1145309">
                      <a:extLst>
                        <a:ext uri="{9D8B030D-6E8A-4147-A177-3AD203B41FA5}">
                          <a16:colId xmlns:a16="http://schemas.microsoft.com/office/drawing/2014/main" val="1709869876"/>
                        </a:ext>
                      </a:extLst>
                    </a:gridCol>
                    <a:gridCol w="1145309">
                      <a:extLst>
                        <a:ext uri="{9D8B030D-6E8A-4147-A177-3AD203B41FA5}">
                          <a16:colId xmlns:a16="http://schemas.microsoft.com/office/drawing/2014/main" val="2068394207"/>
                        </a:ext>
                      </a:extLst>
                    </a:gridCol>
                    <a:gridCol w="1145309">
                      <a:extLst>
                        <a:ext uri="{9D8B030D-6E8A-4147-A177-3AD203B41FA5}">
                          <a16:colId xmlns:a16="http://schemas.microsoft.com/office/drawing/2014/main" val="2570617077"/>
                        </a:ext>
                      </a:extLst>
                    </a:gridCol>
                  </a:tblGrid>
                  <a:tr h="370840">
                    <a:tc>
                      <a:txBody>
                        <a:bodyPr/>
                        <a:lstStyle/>
                        <a:p>
                          <a:r>
                            <a:rPr lang="zh-CN" altLang="en-US" dirty="0" smtClean="0"/>
                            <a:t>坐标</a:t>
                          </a:r>
                          <a:endParaRPr lang="zh-CN" altLang="en-US" dirty="0"/>
                        </a:p>
                      </a:txBody>
                      <a:tcPr/>
                    </a:tc>
                    <a:tc>
                      <a:txBody>
                        <a:bodyPr/>
                        <a:lstStyle/>
                        <a:p>
                          <a:r>
                            <a:rPr lang="en-US" altLang="zh-CN" dirty="0" smtClean="0"/>
                            <a:t>Z = X+Y</a:t>
                          </a:r>
                          <a:endParaRPr lang="zh-CN" altLang="en-US" dirty="0"/>
                        </a:p>
                      </a:txBody>
                      <a:tcPr/>
                    </a:tc>
                    <a:tc>
                      <a:txBody>
                        <a:bodyPr/>
                        <a:lstStyle/>
                        <a:p>
                          <a:r>
                            <a:rPr lang="en-US" altLang="zh-CN" dirty="0" smtClean="0"/>
                            <a:t>Z = XY</a:t>
                          </a:r>
                          <a:endParaRPr lang="zh-CN" altLang="en-US" dirty="0"/>
                        </a:p>
                      </a:txBody>
                      <a:tcPr/>
                    </a:tc>
                    <a:tc>
                      <a:txBody>
                        <a:bodyPr/>
                        <a:lstStyle/>
                        <a:p>
                          <a:r>
                            <a:rPr lang="en-US" altLang="zh-CN" dirty="0" smtClean="0"/>
                            <a:t>Z =</a:t>
                          </a:r>
                          <a14:m>
                            <m:oMath xmlns:m="http://schemas.openxmlformats.org/officeDocument/2006/math">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𝑿</m:t>
                                  </m:r>
                                </m:e>
                                <m:sup>
                                  <m:r>
                                    <a:rPr lang="en-US" altLang="zh-CN" b="1" i="1" smtClean="0">
                                      <a:latin typeface="Cambria Math" panose="02040503050406030204" pitchFamily="18" charset="0"/>
                                    </a:rPr>
                                    <m:t>𝟐</m:t>
                                  </m:r>
                                </m:sup>
                              </m:sSup>
                            </m:oMath>
                          </a14:m>
                          <a:endParaRPr lang="zh-CN" altLang="en-US" dirty="0"/>
                        </a:p>
                      </a:txBody>
                      <a:tcPr/>
                    </a:tc>
                    <a:extLst>
                      <a:ext uri="{0D108BD9-81ED-4DB2-BD59-A6C34878D82A}">
                        <a16:rowId xmlns:a16="http://schemas.microsoft.com/office/drawing/2014/main" val="2290040062"/>
                      </a:ext>
                    </a:extLst>
                  </a:tr>
                  <a:tr h="370840">
                    <a:tc>
                      <a:txBody>
                        <a:bodyPr/>
                        <a:lstStyle/>
                        <a:p>
                          <a:r>
                            <a:rPr lang="en-US" altLang="zh-CN" dirty="0" smtClean="0">
                              <a:solidFill>
                                <a:srgbClr val="FF0000"/>
                              </a:solidFill>
                            </a:rPr>
                            <a:t>(0,3)</a:t>
                          </a:r>
                          <a:endParaRPr lang="zh-CN" altLang="en-US" dirty="0">
                            <a:solidFill>
                              <a:srgbClr val="FF0000"/>
                            </a:solidFill>
                          </a:endParaRPr>
                        </a:p>
                      </a:txBody>
                      <a:tcPr/>
                    </a:tc>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extLst>
                      <a:ext uri="{0D108BD9-81ED-4DB2-BD59-A6C34878D82A}">
                        <a16:rowId xmlns:a16="http://schemas.microsoft.com/office/drawing/2014/main" val="3566054359"/>
                      </a:ext>
                    </a:extLst>
                  </a:tr>
                  <a:tr h="370840">
                    <a:tc>
                      <a:txBody>
                        <a:bodyPr/>
                        <a:lstStyle/>
                        <a:p>
                          <a:r>
                            <a:rPr lang="en-US" altLang="zh-CN" dirty="0" smtClean="0">
                              <a:solidFill>
                                <a:srgbClr val="0070C0"/>
                              </a:solidFill>
                            </a:rPr>
                            <a:t>(1,2)</a:t>
                          </a:r>
                          <a:endParaRPr lang="zh-CN" altLang="en-US" dirty="0">
                            <a:solidFill>
                              <a:srgbClr val="0070C0"/>
                            </a:solidFill>
                          </a:endParaRPr>
                        </a:p>
                      </a:txBody>
                      <a:tcPr/>
                    </a:tc>
                    <a:tc>
                      <a:txBody>
                        <a:bodyPr/>
                        <a:lstStyle/>
                        <a:p>
                          <a:r>
                            <a:rPr lang="en-US" altLang="zh-CN" dirty="0" smtClean="0">
                              <a:solidFill>
                                <a:srgbClr val="0070C0"/>
                              </a:solidFill>
                            </a:rPr>
                            <a:t>3</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r>
                            <a:rPr lang="en-US" altLang="zh-CN" dirty="0" smtClean="0">
                              <a:solidFill>
                                <a:srgbClr val="0070C0"/>
                              </a:solidFill>
                            </a:rPr>
                            <a:t>1</a:t>
                          </a:r>
                          <a:endParaRPr lang="zh-CN" altLang="en-US" dirty="0">
                            <a:solidFill>
                              <a:srgbClr val="0070C0"/>
                            </a:solidFill>
                          </a:endParaRPr>
                        </a:p>
                      </a:txBody>
                      <a:tcPr/>
                    </a:tc>
                    <a:extLst>
                      <a:ext uri="{0D108BD9-81ED-4DB2-BD59-A6C34878D82A}">
                        <a16:rowId xmlns:a16="http://schemas.microsoft.com/office/drawing/2014/main" val="2762070564"/>
                      </a:ext>
                    </a:extLst>
                  </a:tr>
                  <a:tr h="370840">
                    <a:tc>
                      <a:txBody>
                        <a:bodyPr/>
                        <a:lstStyle/>
                        <a:p>
                          <a:r>
                            <a:rPr lang="en-US" altLang="zh-CN" dirty="0" smtClean="0">
                              <a:solidFill>
                                <a:srgbClr val="0070C0"/>
                              </a:solidFill>
                            </a:rPr>
                            <a:t>(2,1)</a:t>
                          </a:r>
                          <a:endParaRPr lang="zh-CN" altLang="en-US" dirty="0">
                            <a:solidFill>
                              <a:srgbClr val="0070C0"/>
                            </a:solidFill>
                          </a:endParaRPr>
                        </a:p>
                      </a:txBody>
                      <a:tcPr/>
                    </a:tc>
                    <a:tc>
                      <a:txBody>
                        <a:bodyPr/>
                        <a:lstStyle/>
                        <a:p>
                          <a:r>
                            <a:rPr lang="en-US" altLang="zh-CN" dirty="0" smtClean="0">
                              <a:solidFill>
                                <a:srgbClr val="0070C0"/>
                              </a:solidFill>
                            </a:rPr>
                            <a:t>3</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r>
                            <a:rPr lang="en-US" altLang="zh-CN" dirty="0" smtClean="0">
                              <a:solidFill>
                                <a:srgbClr val="0070C0"/>
                              </a:solidFill>
                            </a:rPr>
                            <a:t>4</a:t>
                          </a:r>
                          <a:endParaRPr lang="zh-CN" altLang="en-US" dirty="0">
                            <a:solidFill>
                              <a:srgbClr val="0070C0"/>
                            </a:solidFill>
                          </a:endParaRPr>
                        </a:p>
                      </a:txBody>
                      <a:tcPr/>
                    </a:tc>
                    <a:extLst>
                      <a:ext uri="{0D108BD9-81ED-4DB2-BD59-A6C34878D82A}">
                        <a16:rowId xmlns:a16="http://schemas.microsoft.com/office/drawing/2014/main" val="1046713964"/>
                      </a:ext>
                    </a:extLst>
                  </a:tr>
                  <a:tr h="370840">
                    <a:tc>
                      <a:txBody>
                        <a:bodyPr/>
                        <a:lstStyle/>
                        <a:p>
                          <a:r>
                            <a:rPr lang="en-US" altLang="zh-CN" dirty="0" smtClean="0">
                              <a:solidFill>
                                <a:srgbClr val="FF0000"/>
                              </a:solidFill>
                            </a:rPr>
                            <a:t>(3,0)</a:t>
                          </a:r>
                          <a:endParaRPr lang="zh-CN" altLang="en-US" dirty="0">
                            <a:solidFill>
                              <a:srgbClr val="FF0000"/>
                            </a:solidFill>
                          </a:endParaRPr>
                        </a:p>
                      </a:txBody>
                      <a:tcPr/>
                    </a:tc>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tc>
                      <a:txBody>
                        <a:bodyPr/>
                        <a:lstStyle/>
                        <a:p>
                          <a:r>
                            <a:rPr lang="en-US" altLang="zh-CN" dirty="0" smtClean="0">
                              <a:solidFill>
                                <a:srgbClr val="FF0000"/>
                              </a:solidFill>
                            </a:rPr>
                            <a:t>9</a:t>
                          </a:r>
                          <a:endParaRPr lang="zh-CN" altLang="en-US" dirty="0">
                            <a:solidFill>
                              <a:srgbClr val="FF0000"/>
                            </a:solidFill>
                          </a:endParaRPr>
                        </a:p>
                      </a:txBody>
                      <a:tcPr/>
                    </a:tc>
                    <a:extLst>
                      <a:ext uri="{0D108BD9-81ED-4DB2-BD59-A6C34878D82A}">
                        <a16:rowId xmlns:a16="http://schemas.microsoft.com/office/drawing/2014/main" val="2254075491"/>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3906322687"/>
                  </p:ext>
                </p:extLst>
              </p:nvPr>
            </p:nvGraphicFramePr>
            <p:xfrm>
              <a:off x="6721432" y="4553207"/>
              <a:ext cx="4581236" cy="1855280"/>
            </p:xfrm>
            <a:graphic>
              <a:graphicData uri="http://schemas.openxmlformats.org/drawingml/2006/table">
                <a:tbl>
                  <a:tblPr firstRow="1" bandRow="1">
                    <a:tableStyleId>{5C22544A-7EE6-4342-B048-85BDC9FD1C3A}</a:tableStyleId>
                  </a:tblPr>
                  <a:tblGrid>
                    <a:gridCol w="1145309">
                      <a:extLst>
                        <a:ext uri="{9D8B030D-6E8A-4147-A177-3AD203B41FA5}">
                          <a16:colId xmlns:a16="http://schemas.microsoft.com/office/drawing/2014/main" val="3648229547"/>
                        </a:ext>
                      </a:extLst>
                    </a:gridCol>
                    <a:gridCol w="1145309">
                      <a:extLst>
                        <a:ext uri="{9D8B030D-6E8A-4147-A177-3AD203B41FA5}">
                          <a16:colId xmlns:a16="http://schemas.microsoft.com/office/drawing/2014/main" val="1709869876"/>
                        </a:ext>
                      </a:extLst>
                    </a:gridCol>
                    <a:gridCol w="1145309">
                      <a:extLst>
                        <a:ext uri="{9D8B030D-6E8A-4147-A177-3AD203B41FA5}">
                          <a16:colId xmlns:a16="http://schemas.microsoft.com/office/drawing/2014/main" val="2068394207"/>
                        </a:ext>
                      </a:extLst>
                    </a:gridCol>
                    <a:gridCol w="1145309">
                      <a:extLst>
                        <a:ext uri="{9D8B030D-6E8A-4147-A177-3AD203B41FA5}">
                          <a16:colId xmlns:a16="http://schemas.microsoft.com/office/drawing/2014/main" val="2570617077"/>
                        </a:ext>
                      </a:extLst>
                    </a:gridCol>
                  </a:tblGrid>
                  <a:tr h="371920">
                    <a:tc>
                      <a:txBody>
                        <a:bodyPr/>
                        <a:lstStyle/>
                        <a:p>
                          <a:r>
                            <a:rPr lang="zh-CN" altLang="en-US" dirty="0" smtClean="0"/>
                            <a:t>坐标</a:t>
                          </a:r>
                          <a:endParaRPr lang="zh-CN" altLang="en-US" dirty="0"/>
                        </a:p>
                      </a:txBody>
                      <a:tcPr/>
                    </a:tc>
                    <a:tc>
                      <a:txBody>
                        <a:bodyPr/>
                        <a:lstStyle/>
                        <a:p>
                          <a:r>
                            <a:rPr lang="en-US" altLang="zh-CN" dirty="0" smtClean="0"/>
                            <a:t>Z = X+Y</a:t>
                          </a:r>
                          <a:endParaRPr lang="zh-CN" altLang="en-US" dirty="0"/>
                        </a:p>
                      </a:txBody>
                      <a:tcPr/>
                    </a:tc>
                    <a:tc>
                      <a:txBody>
                        <a:bodyPr/>
                        <a:lstStyle/>
                        <a:p>
                          <a:r>
                            <a:rPr lang="en-US" altLang="zh-CN" dirty="0" smtClean="0"/>
                            <a:t>Z = XY</a:t>
                          </a:r>
                          <a:endParaRPr lang="zh-CN" altLang="en-US" dirty="0"/>
                        </a:p>
                      </a:txBody>
                      <a:tcPr/>
                    </a:tc>
                    <a:tc>
                      <a:txBody>
                        <a:bodyPr/>
                        <a:lstStyle/>
                        <a:p>
                          <a:endParaRPr lang="zh-CN"/>
                        </a:p>
                      </a:txBody>
                      <a:tcPr>
                        <a:blipFill>
                          <a:blip r:embed="rId5"/>
                          <a:stretch>
                            <a:fillRect l="-301064" t="-8197" r="-2128" b="-424590"/>
                          </a:stretch>
                        </a:blipFill>
                      </a:tcPr>
                    </a:tc>
                    <a:extLst>
                      <a:ext uri="{0D108BD9-81ED-4DB2-BD59-A6C34878D82A}">
                        <a16:rowId xmlns:a16="http://schemas.microsoft.com/office/drawing/2014/main" val="2290040062"/>
                      </a:ext>
                    </a:extLst>
                  </a:tr>
                  <a:tr h="370840">
                    <a:tc>
                      <a:txBody>
                        <a:bodyPr/>
                        <a:lstStyle/>
                        <a:p>
                          <a:r>
                            <a:rPr lang="en-US" altLang="zh-CN" dirty="0" smtClean="0">
                              <a:solidFill>
                                <a:srgbClr val="FF0000"/>
                              </a:solidFill>
                            </a:rPr>
                            <a:t>(0,3)</a:t>
                          </a:r>
                          <a:endParaRPr lang="zh-CN" altLang="en-US" dirty="0">
                            <a:solidFill>
                              <a:srgbClr val="FF0000"/>
                            </a:solidFill>
                          </a:endParaRPr>
                        </a:p>
                      </a:txBody>
                      <a:tcPr/>
                    </a:tc>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extLst>
                      <a:ext uri="{0D108BD9-81ED-4DB2-BD59-A6C34878D82A}">
                        <a16:rowId xmlns:a16="http://schemas.microsoft.com/office/drawing/2014/main" val="3566054359"/>
                      </a:ext>
                    </a:extLst>
                  </a:tr>
                  <a:tr h="370840">
                    <a:tc>
                      <a:txBody>
                        <a:bodyPr/>
                        <a:lstStyle/>
                        <a:p>
                          <a:r>
                            <a:rPr lang="en-US" altLang="zh-CN" dirty="0" smtClean="0">
                              <a:solidFill>
                                <a:srgbClr val="0070C0"/>
                              </a:solidFill>
                            </a:rPr>
                            <a:t>(1,2)</a:t>
                          </a:r>
                          <a:endParaRPr lang="zh-CN" altLang="en-US" dirty="0">
                            <a:solidFill>
                              <a:srgbClr val="0070C0"/>
                            </a:solidFill>
                          </a:endParaRPr>
                        </a:p>
                      </a:txBody>
                      <a:tcPr/>
                    </a:tc>
                    <a:tc>
                      <a:txBody>
                        <a:bodyPr/>
                        <a:lstStyle/>
                        <a:p>
                          <a:r>
                            <a:rPr lang="en-US" altLang="zh-CN" dirty="0" smtClean="0">
                              <a:solidFill>
                                <a:srgbClr val="0070C0"/>
                              </a:solidFill>
                            </a:rPr>
                            <a:t>3</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r>
                            <a:rPr lang="en-US" altLang="zh-CN" dirty="0" smtClean="0">
                              <a:solidFill>
                                <a:srgbClr val="0070C0"/>
                              </a:solidFill>
                            </a:rPr>
                            <a:t>1</a:t>
                          </a:r>
                          <a:endParaRPr lang="zh-CN" altLang="en-US" dirty="0">
                            <a:solidFill>
                              <a:srgbClr val="0070C0"/>
                            </a:solidFill>
                          </a:endParaRPr>
                        </a:p>
                      </a:txBody>
                      <a:tcPr/>
                    </a:tc>
                    <a:extLst>
                      <a:ext uri="{0D108BD9-81ED-4DB2-BD59-A6C34878D82A}">
                        <a16:rowId xmlns:a16="http://schemas.microsoft.com/office/drawing/2014/main" val="2762070564"/>
                      </a:ext>
                    </a:extLst>
                  </a:tr>
                  <a:tr h="370840">
                    <a:tc>
                      <a:txBody>
                        <a:bodyPr/>
                        <a:lstStyle/>
                        <a:p>
                          <a:r>
                            <a:rPr lang="en-US" altLang="zh-CN" dirty="0" smtClean="0">
                              <a:solidFill>
                                <a:srgbClr val="0070C0"/>
                              </a:solidFill>
                            </a:rPr>
                            <a:t>(2,1)</a:t>
                          </a:r>
                          <a:endParaRPr lang="zh-CN" altLang="en-US" dirty="0">
                            <a:solidFill>
                              <a:srgbClr val="0070C0"/>
                            </a:solidFill>
                          </a:endParaRPr>
                        </a:p>
                      </a:txBody>
                      <a:tcPr/>
                    </a:tc>
                    <a:tc>
                      <a:txBody>
                        <a:bodyPr/>
                        <a:lstStyle/>
                        <a:p>
                          <a:r>
                            <a:rPr lang="en-US" altLang="zh-CN" dirty="0" smtClean="0">
                              <a:solidFill>
                                <a:srgbClr val="0070C0"/>
                              </a:solidFill>
                            </a:rPr>
                            <a:t>3</a:t>
                          </a:r>
                          <a:endParaRPr lang="zh-CN" altLang="en-US" dirty="0">
                            <a:solidFill>
                              <a:srgbClr val="0070C0"/>
                            </a:solidFill>
                          </a:endParaRPr>
                        </a:p>
                      </a:txBody>
                      <a:tcPr/>
                    </a:tc>
                    <a:tc>
                      <a:txBody>
                        <a:bodyPr/>
                        <a:lstStyle/>
                        <a:p>
                          <a:r>
                            <a:rPr lang="en-US" altLang="zh-CN" dirty="0" smtClean="0">
                              <a:solidFill>
                                <a:srgbClr val="0070C0"/>
                              </a:solidFill>
                            </a:rPr>
                            <a:t>2</a:t>
                          </a:r>
                          <a:endParaRPr lang="zh-CN" altLang="en-US" dirty="0">
                            <a:solidFill>
                              <a:srgbClr val="0070C0"/>
                            </a:solidFill>
                          </a:endParaRPr>
                        </a:p>
                      </a:txBody>
                      <a:tcPr/>
                    </a:tc>
                    <a:tc>
                      <a:txBody>
                        <a:bodyPr/>
                        <a:lstStyle/>
                        <a:p>
                          <a:r>
                            <a:rPr lang="en-US" altLang="zh-CN" dirty="0" smtClean="0">
                              <a:solidFill>
                                <a:srgbClr val="0070C0"/>
                              </a:solidFill>
                            </a:rPr>
                            <a:t>4</a:t>
                          </a:r>
                          <a:endParaRPr lang="zh-CN" altLang="en-US" dirty="0">
                            <a:solidFill>
                              <a:srgbClr val="0070C0"/>
                            </a:solidFill>
                          </a:endParaRPr>
                        </a:p>
                      </a:txBody>
                      <a:tcPr/>
                    </a:tc>
                    <a:extLst>
                      <a:ext uri="{0D108BD9-81ED-4DB2-BD59-A6C34878D82A}">
                        <a16:rowId xmlns:a16="http://schemas.microsoft.com/office/drawing/2014/main" val="1046713964"/>
                      </a:ext>
                    </a:extLst>
                  </a:tr>
                  <a:tr h="370840">
                    <a:tc>
                      <a:txBody>
                        <a:bodyPr/>
                        <a:lstStyle/>
                        <a:p>
                          <a:r>
                            <a:rPr lang="en-US" altLang="zh-CN" dirty="0" smtClean="0">
                              <a:solidFill>
                                <a:srgbClr val="FF0000"/>
                              </a:solidFill>
                            </a:rPr>
                            <a:t>(3,0)</a:t>
                          </a:r>
                          <a:endParaRPr lang="zh-CN" altLang="en-US" dirty="0">
                            <a:solidFill>
                              <a:srgbClr val="FF0000"/>
                            </a:solidFill>
                          </a:endParaRPr>
                        </a:p>
                      </a:txBody>
                      <a:tcPr/>
                    </a:tc>
                    <a:tc>
                      <a:txBody>
                        <a:bodyPr/>
                        <a:lstStyle/>
                        <a:p>
                          <a:r>
                            <a:rPr lang="en-US" altLang="zh-CN" dirty="0" smtClean="0">
                              <a:solidFill>
                                <a:srgbClr val="FF0000"/>
                              </a:solidFill>
                            </a:rPr>
                            <a:t>3</a:t>
                          </a:r>
                          <a:endParaRPr lang="zh-CN" altLang="en-US" dirty="0">
                            <a:solidFill>
                              <a:srgbClr val="FF0000"/>
                            </a:solidFill>
                          </a:endParaRPr>
                        </a:p>
                      </a:txBody>
                      <a:tcPr/>
                    </a:tc>
                    <a:tc>
                      <a:txBody>
                        <a:bodyPr/>
                        <a:lstStyle/>
                        <a:p>
                          <a:r>
                            <a:rPr lang="en-US" altLang="zh-CN" dirty="0" smtClean="0">
                              <a:solidFill>
                                <a:srgbClr val="FF0000"/>
                              </a:solidFill>
                            </a:rPr>
                            <a:t>0</a:t>
                          </a:r>
                          <a:endParaRPr lang="zh-CN" altLang="en-US" dirty="0">
                            <a:solidFill>
                              <a:srgbClr val="FF0000"/>
                            </a:solidFill>
                          </a:endParaRPr>
                        </a:p>
                      </a:txBody>
                      <a:tcPr/>
                    </a:tc>
                    <a:tc>
                      <a:txBody>
                        <a:bodyPr/>
                        <a:lstStyle/>
                        <a:p>
                          <a:r>
                            <a:rPr lang="en-US" altLang="zh-CN" dirty="0" smtClean="0">
                              <a:solidFill>
                                <a:srgbClr val="FF0000"/>
                              </a:solidFill>
                            </a:rPr>
                            <a:t>9</a:t>
                          </a:r>
                          <a:endParaRPr lang="zh-CN" altLang="en-US" dirty="0">
                            <a:solidFill>
                              <a:srgbClr val="FF0000"/>
                            </a:solidFill>
                          </a:endParaRPr>
                        </a:p>
                      </a:txBody>
                      <a:tcPr/>
                    </a:tc>
                    <a:extLst>
                      <a:ext uri="{0D108BD9-81ED-4DB2-BD59-A6C34878D82A}">
                        <a16:rowId xmlns:a16="http://schemas.microsoft.com/office/drawing/2014/main" val="2254075491"/>
                      </a:ext>
                    </a:extLst>
                  </a:tr>
                </a:tbl>
              </a:graphicData>
            </a:graphic>
          </p:graphicFrame>
        </mc:Fallback>
      </mc:AlternateContent>
      <p:sp>
        <p:nvSpPr>
          <p:cNvPr id="22" name="任意多边形 21"/>
          <p:cNvSpPr/>
          <p:nvPr/>
        </p:nvSpPr>
        <p:spPr>
          <a:xfrm>
            <a:off x="1912352" y="1616301"/>
            <a:ext cx="1967732" cy="1819563"/>
          </a:xfrm>
          <a:custGeom>
            <a:avLst/>
            <a:gdLst>
              <a:gd name="connsiteX0" fmla="*/ 386 w 1967732"/>
              <a:gd name="connsiteY0" fmla="*/ 0 h 1819563"/>
              <a:gd name="connsiteX1" fmla="*/ 323659 w 1967732"/>
              <a:gd name="connsiteY1" fmla="*/ 1487054 h 1819563"/>
              <a:gd name="connsiteX2" fmla="*/ 1967732 w 1967732"/>
              <a:gd name="connsiteY2" fmla="*/ 1819563 h 1819563"/>
            </a:gdLst>
            <a:ahLst/>
            <a:cxnLst>
              <a:cxn ang="0">
                <a:pos x="connsiteX0" y="connsiteY0"/>
              </a:cxn>
              <a:cxn ang="0">
                <a:pos x="connsiteX1" y="connsiteY1"/>
              </a:cxn>
              <a:cxn ang="0">
                <a:pos x="connsiteX2" y="connsiteY2"/>
              </a:cxn>
            </a:cxnLst>
            <a:rect l="l" t="t" r="r" b="b"/>
            <a:pathLst>
              <a:path w="1967732" h="1819563">
                <a:moveTo>
                  <a:pt x="386" y="0"/>
                </a:moveTo>
                <a:cubicBezTo>
                  <a:pt x="-1923" y="591897"/>
                  <a:pt x="-4232" y="1183794"/>
                  <a:pt x="323659" y="1487054"/>
                </a:cubicBezTo>
                <a:cubicBezTo>
                  <a:pt x="651550" y="1790315"/>
                  <a:pt x="1309641" y="1804939"/>
                  <a:pt x="1967732" y="1819563"/>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p:cNvSpPr txBox="1"/>
          <p:nvPr/>
        </p:nvSpPr>
        <p:spPr>
          <a:xfrm>
            <a:off x="5085590" y="1363145"/>
            <a:ext cx="1202856" cy="369332"/>
          </a:xfrm>
          <a:prstGeom prst="rect">
            <a:avLst/>
          </a:prstGeom>
          <a:noFill/>
        </p:spPr>
        <p:txBody>
          <a:bodyPr wrap="square" rtlCol="0">
            <a:spAutoFit/>
          </a:bodyPr>
          <a:lstStyle/>
          <a:p>
            <a:r>
              <a:rPr lang="en-US" altLang="zh-CN" dirty="0" smtClean="0">
                <a:solidFill>
                  <a:schemeClr val="accent1">
                    <a:lumMod val="75000"/>
                  </a:schemeClr>
                </a:solidFill>
              </a:rPr>
              <a:t>XY = 2</a:t>
            </a:r>
          </a:p>
        </p:txBody>
      </p:sp>
      <p:sp>
        <p:nvSpPr>
          <p:cNvPr id="24" name="文本框 23"/>
          <p:cNvSpPr txBox="1"/>
          <p:nvPr/>
        </p:nvSpPr>
        <p:spPr>
          <a:xfrm>
            <a:off x="5148791" y="3538945"/>
            <a:ext cx="1202856" cy="369332"/>
          </a:xfrm>
          <a:prstGeom prst="rect">
            <a:avLst/>
          </a:prstGeom>
          <a:noFill/>
        </p:spPr>
        <p:txBody>
          <a:bodyPr wrap="square" rtlCol="0">
            <a:spAutoFit/>
          </a:bodyPr>
          <a:lstStyle/>
          <a:p>
            <a:r>
              <a:rPr lang="en-US" altLang="zh-CN" dirty="0" smtClean="0">
                <a:solidFill>
                  <a:srgbClr val="FF0000"/>
                </a:solidFill>
              </a:rPr>
              <a:t>XY = 0</a:t>
            </a:r>
          </a:p>
        </p:txBody>
      </p:sp>
      <mc:AlternateContent xmlns:mc="http://schemas.openxmlformats.org/markup-compatibility/2006" xmlns:a14="http://schemas.microsoft.com/office/drawing/2010/main">
        <mc:Choice Requires="a14">
          <p:sp>
            <p:nvSpPr>
              <p:cNvPr id="25" name="文本框 24"/>
              <p:cNvSpPr txBox="1"/>
              <p:nvPr/>
            </p:nvSpPr>
            <p:spPr>
              <a:xfrm>
                <a:off x="4840437" y="2294291"/>
                <a:ext cx="1819564" cy="760465"/>
              </a:xfrm>
              <a:prstGeom prst="rect">
                <a:avLst/>
              </a:prstGeom>
              <a:noFill/>
            </p:spPr>
            <p:txBody>
              <a:bodyPr wrap="square" rtlCol="0">
                <a:spAutoFit/>
              </a:bodyPr>
              <a:lstStyle/>
              <a:p>
                <a:r>
                  <a:rPr lang="en-US" altLang="zh-CN" dirty="0" smtClean="0"/>
                  <a:t>XY= 1 =&gt; Y =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𝑋</m:t>
                        </m:r>
                      </m:den>
                    </m:f>
                  </m:oMath>
                </a14:m>
                <a:endParaRPr lang="en-US" altLang="zh-CN" b="0" dirty="0" smtClean="0"/>
              </a:p>
              <a:p>
                <a:r>
                  <a:rPr lang="en-US" altLang="zh-CN" dirty="0" smtClean="0"/>
                  <a:t>        Z = 1</a:t>
                </a:r>
                <a:endParaRPr lang="zh-CN" altLang="en-US" dirty="0"/>
              </a:p>
            </p:txBody>
          </p:sp>
        </mc:Choice>
        <mc:Fallback xmlns="">
          <p:sp>
            <p:nvSpPr>
              <p:cNvPr id="25" name="文本框 24"/>
              <p:cNvSpPr txBox="1">
                <a:spLocks noRot="1" noChangeAspect="1" noMove="1" noResize="1" noEditPoints="1" noAdjustHandles="1" noChangeArrowheads="1" noChangeShapeType="1" noTextEdit="1"/>
              </p:cNvSpPr>
              <p:nvPr/>
            </p:nvSpPr>
            <p:spPr>
              <a:xfrm>
                <a:off x="4840437" y="2294291"/>
                <a:ext cx="1819564" cy="760465"/>
              </a:xfrm>
              <a:prstGeom prst="rect">
                <a:avLst/>
              </a:prstGeom>
              <a:blipFill>
                <a:blip r:embed="rId6"/>
                <a:stretch>
                  <a:fillRect l="-2676" b="-12000"/>
                </a:stretch>
              </a:blipFill>
            </p:spPr>
            <p:txBody>
              <a:bodyPr/>
              <a:lstStyle/>
              <a:p>
                <a:r>
                  <a:rPr lang="zh-CN" altLang="en-US">
                    <a:noFill/>
                  </a:rPr>
                  <a:t> </a:t>
                </a:r>
              </a:p>
            </p:txBody>
          </p:sp>
        </mc:Fallback>
      </mc:AlternateContent>
      <p:sp>
        <p:nvSpPr>
          <p:cNvPr id="6" name="平行四边形 5"/>
          <p:cNvSpPr/>
          <p:nvPr/>
        </p:nvSpPr>
        <p:spPr>
          <a:xfrm>
            <a:off x="7485409" y="1986957"/>
            <a:ext cx="3942100" cy="666436"/>
          </a:xfrm>
          <a:prstGeom prst="parallelogram">
            <a:avLst>
              <a:gd name="adj" fmla="val 20636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 name="直接箭头连接符 7"/>
          <p:cNvCxnSpPr/>
          <p:nvPr/>
        </p:nvCxnSpPr>
        <p:spPr>
          <a:xfrm flipV="1">
            <a:off x="5957455" y="2653393"/>
            <a:ext cx="1527954" cy="21911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flipH="1">
            <a:off x="3158836" y="2526082"/>
            <a:ext cx="1764146" cy="9097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4" name="表格 13"/>
          <p:cNvGraphicFramePr>
            <a:graphicFrameLocks noGrp="1"/>
          </p:cNvGraphicFramePr>
          <p:nvPr>
            <p:extLst>
              <p:ext uri="{D42A27DB-BD31-4B8C-83A1-F6EECF244321}">
                <p14:modId xmlns:p14="http://schemas.microsoft.com/office/powerpoint/2010/main" val="911063654"/>
              </p:ext>
            </p:extLst>
          </p:nvPr>
        </p:nvGraphicFramePr>
        <p:xfrm>
          <a:off x="4900380" y="4547717"/>
          <a:ext cx="1439063" cy="1854200"/>
        </p:xfrm>
        <a:graphic>
          <a:graphicData uri="http://schemas.openxmlformats.org/drawingml/2006/table">
            <a:tbl>
              <a:tblPr firstRow="1" bandRow="1">
                <a:tableStyleId>{5C22544A-7EE6-4342-B048-85BDC9FD1C3A}</a:tableStyleId>
              </a:tblPr>
              <a:tblGrid>
                <a:gridCol w="1439063">
                  <a:extLst>
                    <a:ext uri="{9D8B030D-6E8A-4147-A177-3AD203B41FA5}">
                      <a16:colId xmlns:a16="http://schemas.microsoft.com/office/drawing/2014/main" val="1881083175"/>
                    </a:ext>
                  </a:extLst>
                </a:gridCol>
              </a:tblGrid>
              <a:tr h="370840">
                <a:tc>
                  <a:txBody>
                    <a:bodyPr/>
                    <a:lstStyle/>
                    <a:p>
                      <a:r>
                        <a:rPr lang="zh-CN" altLang="en-US" dirty="0" smtClean="0"/>
                        <a:t>变换后坐标</a:t>
                      </a:r>
                      <a:endParaRPr lang="zh-CN" altLang="en-US" dirty="0"/>
                    </a:p>
                  </a:txBody>
                  <a:tcPr/>
                </a:tc>
                <a:extLst>
                  <a:ext uri="{0D108BD9-81ED-4DB2-BD59-A6C34878D82A}">
                    <a16:rowId xmlns:a16="http://schemas.microsoft.com/office/drawing/2014/main" val="708310635"/>
                  </a:ext>
                </a:extLst>
              </a:tr>
              <a:tr h="370840">
                <a:tc>
                  <a:txBody>
                    <a:bodyPr/>
                    <a:lstStyle/>
                    <a:p>
                      <a:r>
                        <a:rPr lang="en-US" altLang="zh-CN" dirty="0" smtClean="0">
                          <a:solidFill>
                            <a:srgbClr val="FF0000"/>
                          </a:solidFill>
                        </a:rPr>
                        <a:t>(0, 3, 0)</a:t>
                      </a:r>
                      <a:endParaRPr lang="zh-CN" altLang="en-US" dirty="0">
                        <a:solidFill>
                          <a:srgbClr val="FF0000"/>
                        </a:solidFill>
                      </a:endParaRPr>
                    </a:p>
                  </a:txBody>
                  <a:tcPr/>
                </a:tc>
                <a:extLst>
                  <a:ext uri="{0D108BD9-81ED-4DB2-BD59-A6C34878D82A}">
                    <a16:rowId xmlns:a16="http://schemas.microsoft.com/office/drawing/2014/main" val="1899898337"/>
                  </a:ext>
                </a:extLst>
              </a:tr>
              <a:tr h="370840">
                <a:tc>
                  <a:txBody>
                    <a:bodyPr/>
                    <a:lstStyle/>
                    <a:p>
                      <a:r>
                        <a:rPr lang="en-US" altLang="zh-CN" dirty="0" smtClean="0">
                          <a:solidFill>
                            <a:srgbClr val="0070C0"/>
                          </a:solidFill>
                        </a:rPr>
                        <a:t>(1, 2, 2)</a:t>
                      </a:r>
                      <a:endParaRPr lang="zh-CN" altLang="en-US" dirty="0">
                        <a:solidFill>
                          <a:srgbClr val="0070C0"/>
                        </a:solidFill>
                      </a:endParaRPr>
                    </a:p>
                  </a:txBody>
                  <a:tcPr/>
                </a:tc>
                <a:extLst>
                  <a:ext uri="{0D108BD9-81ED-4DB2-BD59-A6C34878D82A}">
                    <a16:rowId xmlns:a16="http://schemas.microsoft.com/office/drawing/2014/main" val="2358783301"/>
                  </a:ext>
                </a:extLst>
              </a:tr>
              <a:tr h="370840">
                <a:tc>
                  <a:txBody>
                    <a:bodyPr/>
                    <a:lstStyle/>
                    <a:p>
                      <a:r>
                        <a:rPr lang="en-US" altLang="zh-CN" dirty="0" smtClean="0">
                          <a:solidFill>
                            <a:srgbClr val="0070C0"/>
                          </a:solidFill>
                        </a:rPr>
                        <a:t>(2, 1, 2)</a:t>
                      </a:r>
                      <a:endParaRPr lang="zh-CN" altLang="en-US" dirty="0">
                        <a:solidFill>
                          <a:srgbClr val="0070C0"/>
                        </a:solidFill>
                      </a:endParaRPr>
                    </a:p>
                  </a:txBody>
                  <a:tcPr/>
                </a:tc>
                <a:extLst>
                  <a:ext uri="{0D108BD9-81ED-4DB2-BD59-A6C34878D82A}">
                    <a16:rowId xmlns:a16="http://schemas.microsoft.com/office/drawing/2014/main" val="2392323646"/>
                  </a:ext>
                </a:extLst>
              </a:tr>
              <a:tr h="370840">
                <a:tc>
                  <a:txBody>
                    <a:bodyPr/>
                    <a:lstStyle/>
                    <a:p>
                      <a:r>
                        <a:rPr lang="en-US" altLang="zh-CN" dirty="0" smtClean="0">
                          <a:solidFill>
                            <a:srgbClr val="FF0000"/>
                          </a:solidFill>
                        </a:rPr>
                        <a:t>(3, 0, 0)</a:t>
                      </a:r>
                      <a:endParaRPr lang="zh-CN" altLang="en-US" dirty="0">
                        <a:solidFill>
                          <a:srgbClr val="FF0000"/>
                        </a:solidFill>
                      </a:endParaRPr>
                    </a:p>
                  </a:txBody>
                  <a:tcPr/>
                </a:tc>
                <a:extLst>
                  <a:ext uri="{0D108BD9-81ED-4DB2-BD59-A6C34878D82A}">
                    <a16:rowId xmlns:a16="http://schemas.microsoft.com/office/drawing/2014/main" val="2344366373"/>
                  </a:ext>
                </a:extLst>
              </a:tr>
            </a:tbl>
          </a:graphicData>
        </a:graphic>
      </p:graphicFrame>
      <p:sp>
        <p:nvSpPr>
          <p:cNvPr id="5" name="右箭头 4"/>
          <p:cNvSpPr/>
          <p:nvPr/>
        </p:nvSpPr>
        <p:spPr>
          <a:xfrm>
            <a:off x="3398876" y="4939425"/>
            <a:ext cx="1320906" cy="956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Z = XY</a:t>
            </a:r>
            <a:endParaRPr lang="zh-CN" altLang="en-US" dirty="0"/>
          </a:p>
        </p:txBody>
      </p:sp>
      <p:sp>
        <p:nvSpPr>
          <p:cNvPr id="7" name="圆角矩形 6"/>
          <p:cNvSpPr/>
          <p:nvPr/>
        </p:nvSpPr>
        <p:spPr>
          <a:xfrm>
            <a:off x="9012050" y="4426490"/>
            <a:ext cx="1163782" cy="2096654"/>
          </a:xfrm>
          <a:prstGeom prst="round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0355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25" grpId="0"/>
      <p:bldP spid="6" grpId="0" animBg="1"/>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92274" y="41616"/>
            <a:ext cx="8207451" cy="6774767"/>
          </a:xfrm>
          <a:prstGeom prst="rect">
            <a:avLst/>
          </a:prstGeom>
        </p:spPr>
      </p:pic>
    </p:spTree>
    <p:extLst>
      <p:ext uri="{BB962C8B-B14F-4D97-AF65-F5344CB8AC3E}">
        <p14:creationId xmlns:p14="http://schemas.microsoft.com/office/powerpoint/2010/main" val="2944996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0" y="134216"/>
            <a:ext cx="10515600" cy="964911"/>
          </a:xfrm>
        </p:spPr>
        <p:txBody>
          <a:bodyPr/>
          <a:lstStyle/>
          <a:p>
            <a:r>
              <a:rPr lang="zh-CN" altLang="en-US" dirty="0" smtClean="0"/>
              <a:t>核函数定义</a:t>
            </a:r>
            <a:endParaRPr lang="zh-CN" altLang="en-US" dirty="0"/>
          </a:p>
        </p:txBody>
      </p:sp>
      <p:pic>
        <p:nvPicPr>
          <p:cNvPr id="6" name="图片 5"/>
          <p:cNvPicPr>
            <a:picLocks noChangeAspect="1"/>
          </p:cNvPicPr>
          <p:nvPr/>
        </p:nvPicPr>
        <p:blipFill>
          <a:blip r:embed="rId3"/>
          <a:stretch>
            <a:fillRect/>
          </a:stretch>
        </p:blipFill>
        <p:spPr>
          <a:xfrm>
            <a:off x="1833418" y="1436255"/>
            <a:ext cx="9017000" cy="4105564"/>
          </a:xfrm>
          <a:prstGeom prst="rect">
            <a:avLst/>
          </a:prstGeom>
        </p:spPr>
      </p:pic>
    </p:spTree>
    <p:extLst>
      <p:ext uri="{BB962C8B-B14F-4D97-AF65-F5344CB8AC3E}">
        <p14:creationId xmlns:p14="http://schemas.microsoft.com/office/powerpoint/2010/main" val="37109161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546418107"/>
              </p:ext>
            </p:extLst>
          </p:nvPr>
        </p:nvGraphicFramePr>
        <p:xfrm>
          <a:off x="1150230" y="837844"/>
          <a:ext cx="1068339" cy="1854200"/>
        </p:xfrm>
        <a:graphic>
          <a:graphicData uri="http://schemas.openxmlformats.org/drawingml/2006/table">
            <a:tbl>
              <a:tblPr firstRow="1" bandRow="1">
                <a:tableStyleId>{5C22544A-7EE6-4342-B048-85BDC9FD1C3A}</a:tableStyleId>
              </a:tblPr>
              <a:tblGrid>
                <a:gridCol w="1068339">
                  <a:extLst>
                    <a:ext uri="{9D8B030D-6E8A-4147-A177-3AD203B41FA5}">
                      <a16:colId xmlns:a16="http://schemas.microsoft.com/office/drawing/2014/main" val="1839261248"/>
                    </a:ext>
                  </a:extLst>
                </a:gridCol>
              </a:tblGrid>
              <a:tr h="370840">
                <a:tc>
                  <a:txBody>
                    <a:bodyPr/>
                    <a:lstStyle/>
                    <a:p>
                      <a:r>
                        <a:rPr lang="zh-CN" altLang="en-US" dirty="0" smtClean="0"/>
                        <a:t>坐标</a:t>
                      </a:r>
                      <a:endParaRPr lang="zh-CN" altLang="en-US" dirty="0"/>
                    </a:p>
                  </a:txBody>
                  <a:tcPr/>
                </a:tc>
                <a:extLst>
                  <a:ext uri="{0D108BD9-81ED-4DB2-BD59-A6C34878D82A}">
                    <a16:rowId xmlns:a16="http://schemas.microsoft.com/office/drawing/2014/main" val="1496656091"/>
                  </a:ext>
                </a:extLst>
              </a:tr>
              <a:tr h="370840">
                <a:tc>
                  <a:txBody>
                    <a:bodyPr/>
                    <a:lstStyle/>
                    <a:p>
                      <a:r>
                        <a:rPr lang="en-US" altLang="zh-CN" dirty="0" smtClean="0"/>
                        <a:t>(0,3)</a:t>
                      </a:r>
                      <a:endParaRPr lang="zh-CN" altLang="en-US" dirty="0"/>
                    </a:p>
                  </a:txBody>
                  <a:tcPr/>
                </a:tc>
                <a:extLst>
                  <a:ext uri="{0D108BD9-81ED-4DB2-BD59-A6C34878D82A}">
                    <a16:rowId xmlns:a16="http://schemas.microsoft.com/office/drawing/2014/main" val="2972556405"/>
                  </a:ext>
                </a:extLst>
              </a:tr>
              <a:tr h="370840">
                <a:tc>
                  <a:txBody>
                    <a:bodyPr/>
                    <a:lstStyle/>
                    <a:p>
                      <a:r>
                        <a:rPr lang="en-US" altLang="zh-CN" dirty="0" smtClean="0"/>
                        <a:t>(1,2)</a:t>
                      </a:r>
                      <a:endParaRPr lang="zh-CN" altLang="en-US" dirty="0"/>
                    </a:p>
                  </a:txBody>
                  <a:tcPr/>
                </a:tc>
                <a:extLst>
                  <a:ext uri="{0D108BD9-81ED-4DB2-BD59-A6C34878D82A}">
                    <a16:rowId xmlns:a16="http://schemas.microsoft.com/office/drawing/2014/main" val="2430040215"/>
                  </a:ext>
                </a:extLst>
              </a:tr>
              <a:tr h="370840">
                <a:tc>
                  <a:txBody>
                    <a:bodyPr/>
                    <a:lstStyle/>
                    <a:p>
                      <a:r>
                        <a:rPr lang="en-US" altLang="zh-CN" dirty="0" smtClean="0"/>
                        <a:t>(2,1)</a:t>
                      </a:r>
                      <a:endParaRPr lang="zh-CN" altLang="en-US" dirty="0"/>
                    </a:p>
                  </a:txBody>
                  <a:tcPr/>
                </a:tc>
                <a:extLst>
                  <a:ext uri="{0D108BD9-81ED-4DB2-BD59-A6C34878D82A}">
                    <a16:rowId xmlns:a16="http://schemas.microsoft.com/office/drawing/2014/main" val="148813572"/>
                  </a:ext>
                </a:extLst>
              </a:tr>
              <a:tr h="370840">
                <a:tc>
                  <a:txBody>
                    <a:bodyPr/>
                    <a:lstStyle/>
                    <a:p>
                      <a:r>
                        <a:rPr lang="en-US" altLang="zh-CN" dirty="0" smtClean="0"/>
                        <a:t>(3,0)</a:t>
                      </a:r>
                      <a:endParaRPr lang="zh-CN" altLang="en-US" dirty="0"/>
                    </a:p>
                  </a:txBody>
                  <a:tcPr/>
                </a:tc>
                <a:extLst>
                  <a:ext uri="{0D108BD9-81ED-4DB2-BD59-A6C34878D82A}">
                    <a16:rowId xmlns:a16="http://schemas.microsoft.com/office/drawing/2014/main" val="3192220709"/>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043405329"/>
              </p:ext>
            </p:extLst>
          </p:nvPr>
        </p:nvGraphicFramePr>
        <p:xfrm>
          <a:off x="9311158" y="883121"/>
          <a:ext cx="1439063" cy="1854200"/>
        </p:xfrm>
        <a:graphic>
          <a:graphicData uri="http://schemas.openxmlformats.org/drawingml/2006/table">
            <a:tbl>
              <a:tblPr firstRow="1" bandRow="1">
                <a:tableStyleId>{5C22544A-7EE6-4342-B048-85BDC9FD1C3A}</a:tableStyleId>
              </a:tblPr>
              <a:tblGrid>
                <a:gridCol w="1439063">
                  <a:extLst>
                    <a:ext uri="{9D8B030D-6E8A-4147-A177-3AD203B41FA5}">
                      <a16:colId xmlns:a16="http://schemas.microsoft.com/office/drawing/2014/main" val="3207163361"/>
                    </a:ext>
                  </a:extLst>
                </a:gridCol>
              </a:tblGrid>
              <a:tr h="370840">
                <a:tc>
                  <a:txBody>
                    <a:bodyPr/>
                    <a:lstStyle/>
                    <a:p>
                      <a:r>
                        <a:rPr lang="zh-CN" altLang="en-US" dirty="0" smtClean="0"/>
                        <a:t>变换后坐标</a:t>
                      </a:r>
                      <a:endParaRPr lang="zh-CN" altLang="en-US" dirty="0"/>
                    </a:p>
                  </a:txBody>
                  <a:tcPr/>
                </a:tc>
                <a:extLst>
                  <a:ext uri="{0D108BD9-81ED-4DB2-BD59-A6C34878D82A}">
                    <a16:rowId xmlns:a16="http://schemas.microsoft.com/office/drawing/2014/main" val="3866378438"/>
                  </a:ext>
                </a:extLst>
              </a:tr>
              <a:tr h="370840">
                <a:tc>
                  <a:txBody>
                    <a:bodyPr/>
                    <a:lstStyle/>
                    <a:p>
                      <a:r>
                        <a:rPr lang="en-US" altLang="zh-CN" dirty="0" smtClean="0"/>
                        <a:t>(0, 3, 0)</a:t>
                      </a:r>
                      <a:endParaRPr lang="zh-CN" altLang="en-US" dirty="0"/>
                    </a:p>
                  </a:txBody>
                  <a:tcPr/>
                </a:tc>
                <a:extLst>
                  <a:ext uri="{0D108BD9-81ED-4DB2-BD59-A6C34878D82A}">
                    <a16:rowId xmlns:a16="http://schemas.microsoft.com/office/drawing/2014/main" val="1182248755"/>
                  </a:ext>
                </a:extLst>
              </a:tr>
              <a:tr h="370840">
                <a:tc>
                  <a:txBody>
                    <a:bodyPr/>
                    <a:lstStyle/>
                    <a:p>
                      <a:r>
                        <a:rPr lang="en-US" altLang="zh-CN" dirty="0" smtClean="0"/>
                        <a:t>(1, 2, 2)</a:t>
                      </a:r>
                      <a:endParaRPr lang="zh-CN" altLang="en-US" dirty="0"/>
                    </a:p>
                  </a:txBody>
                  <a:tcPr/>
                </a:tc>
                <a:extLst>
                  <a:ext uri="{0D108BD9-81ED-4DB2-BD59-A6C34878D82A}">
                    <a16:rowId xmlns:a16="http://schemas.microsoft.com/office/drawing/2014/main" val="1186101123"/>
                  </a:ext>
                </a:extLst>
              </a:tr>
              <a:tr h="370840">
                <a:tc>
                  <a:txBody>
                    <a:bodyPr/>
                    <a:lstStyle/>
                    <a:p>
                      <a:r>
                        <a:rPr lang="en-US" altLang="zh-CN" dirty="0" smtClean="0"/>
                        <a:t>(2, 1, 2)</a:t>
                      </a:r>
                      <a:endParaRPr lang="zh-CN" altLang="en-US" dirty="0"/>
                    </a:p>
                  </a:txBody>
                  <a:tcPr/>
                </a:tc>
                <a:extLst>
                  <a:ext uri="{0D108BD9-81ED-4DB2-BD59-A6C34878D82A}">
                    <a16:rowId xmlns:a16="http://schemas.microsoft.com/office/drawing/2014/main" val="3326259168"/>
                  </a:ext>
                </a:extLst>
              </a:tr>
              <a:tr h="370840">
                <a:tc>
                  <a:txBody>
                    <a:bodyPr/>
                    <a:lstStyle/>
                    <a:p>
                      <a:r>
                        <a:rPr lang="en-US" altLang="zh-CN" dirty="0" smtClean="0"/>
                        <a:t>(3, 0, 0)</a:t>
                      </a:r>
                      <a:endParaRPr lang="zh-CN" altLang="en-US" dirty="0"/>
                    </a:p>
                  </a:txBody>
                  <a:tcPr/>
                </a:tc>
                <a:extLst>
                  <a:ext uri="{0D108BD9-81ED-4DB2-BD59-A6C34878D82A}">
                    <a16:rowId xmlns:a16="http://schemas.microsoft.com/office/drawing/2014/main" val="1963922940"/>
                  </a:ext>
                </a:extLst>
              </a:tr>
            </a:tbl>
          </a:graphicData>
        </a:graphic>
      </p:graphicFrame>
      <mc:AlternateContent xmlns:mc="http://schemas.openxmlformats.org/markup-compatibility/2006" xmlns:a14="http://schemas.microsoft.com/office/drawing/2010/main">
        <mc:Choice Requires="a14">
          <p:sp>
            <p:nvSpPr>
              <p:cNvPr id="6" name="文本框 5"/>
              <p:cNvSpPr txBox="1"/>
              <p:nvPr/>
            </p:nvSpPr>
            <p:spPr>
              <a:xfrm>
                <a:off x="4859799" y="883121"/>
                <a:ext cx="173489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映射函数</m:t>
                      </m:r>
                      <m:r>
                        <a:rPr lang="en-US" altLang="zh-CN" b="0" i="1" smtClean="0">
                          <a:latin typeface="Cambria Math" panose="02040503050406030204" pitchFamily="18" charset="0"/>
                        </a:rPr>
                        <m:t>: </m:t>
                      </m:r>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𝜙</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859799" y="883121"/>
                <a:ext cx="1734898" cy="553998"/>
              </a:xfrm>
              <a:prstGeom prst="rect">
                <a:avLst/>
              </a:prstGeom>
              <a:blipFill>
                <a:blip r:embed="rId3"/>
                <a:stretch>
                  <a:fillRect l="-3860" t="-4396" r="-3860" b="-16484"/>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4174131020"/>
              </p:ext>
            </p:extLst>
          </p:nvPr>
        </p:nvGraphicFramePr>
        <p:xfrm>
          <a:off x="338735" y="3357417"/>
          <a:ext cx="3454400" cy="1854200"/>
        </p:xfrm>
        <a:graphic>
          <a:graphicData uri="http://schemas.openxmlformats.org/drawingml/2006/table">
            <a:tbl>
              <a:tblPr firstRow="1" bandRow="1">
                <a:tableStyleId>{5940675A-B579-460E-94D1-54222C63F5DA}</a:tableStyleId>
              </a:tblPr>
              <a:tblGrid>
                <a:gridCol w="690880">
                  <a:extLst>
                    <a:ext uri="{9D8B030D-6E8A-4147-A177-3AD203B41FA5}">
                      <a16:colId xmlns:a16="http://schemas.microsoft.com/office/drawing/2014/main" val="595409287"/>
                    </a:ext>
                  </a:extLst>
                </a:gridCol>
                <a:gridCol w="690880">
                  <a:extLst>
                    <a:ext uri="{9D8B030D-6E8A-4147-A177-3AD203B41FA5}">
                      <a16:colId xmlns:a16="http://schemas.microsoft.com/office/drawing/2014/main" val="15527291"/>
                    </a:ext>
                  </a:extLst>
                </a:gridCol>
                <a:gridCol w="690880">
                  <a:extLst>
                    <a:ext uri="{9D8B030D-6E8A-4147-A177-3AD203B41FA5}">
                      <a16:colId xmlns:a16="http://schemas.microsoft.com/office/drawing/2014/main" val="3458966977"/>
                    </a:ext>
                  </a:extLst>
                </a:gridCol>
                <a:gridCol w="690880">
                  <a:extLst>
                    <a:ext uri="{9D8B030D-6E8A-4147-A177-3AD203B41FA5}">
                      <a16:colId xmlns:a16="http://schemas.microsoft.com/office/drawing/2014/main" val="2632977535"/>
                    </a:ext>
                  </a:extLst>
                </a:gridCol>
                <a:gridCol w="690880">
                  <a:extLst>
                    <a:ext uri="{9D8B030D-6E8A-4147-A177-3AD203B41FA5}">
                      <a16:colId xmlns:a16="http://schemas.microsoft.com/office/drawing/2014/main" val="264733311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(0,3)</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(1,2)</a:t>
                      </a:r>
                      <a:endParaRPr lang="zh-CN" altLang="en-US" dirty="0" smtClean="0"/>
                    </a:p>
                  </a:txBody>
                  <a:tcPr/>
                </a:tc>
                <a:tc>
                  <a:txBody>
                    <a:bodyPr/>
                    <a:lstStyle/>
                    <a:p>
                      <a:r>
                        <a:rPr lang="en-US" altLang="zh-CN" dirty="0" smtClean="0"/>
                        <a:t>(2,1)</a:t>
                      </a:r>
                      <a:endParaRPr lang="zh-CN" altLang="en-US" dirty="0"/>
                    </a:p>
                  </a:txBody>
                  <a:tcPr/>
                </a:tc>
                <a:tc>
                  <a:txBody>
                    <a:bodyPr/>
                    <a:lstStyle/>
                    <a:p>
                      <a:r>
                        <a:rPr lang="en-US" altLang="zh-CN" dirty="0" smtClean="0"/>
                        <a:t>(3,0)</a:t>
                      </a:r>
                      <a:endParaRPr lang="zh-CN" altLang="en-US" dirty="0"/>
                    </a:p>
                  </a:txBody>
                  <a:tcPr/>
                </a:tc>
                <a:extLst>
                  <a:ext uri="{0D108BD9-81ED-4DB2-BD59-A6C34878D82A}">
                    <a16:rowId xmlns:a16="http://schemas.microsoft.com/office/drawing/2014/main" val="3417811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(0,3)</a:t>
                      </a:r>
                      <a:endParaRPr lang="zh-CN" altLang="en-US" dirty="0" smtClean="0"/>
                    </a:p>
                  </a:txBody>
                  <a:tcPr/>
                </a:tc>
                <a:tc>
                  <a:txBody>
                    <a:bodyPr/>
                    <a:lstStyle/>
                    <a:p>
                      <a:r>
                        <a:rPr lang="en-US" altLang="zh-CN" dirty="0" smtClean="0"/>
                        <a:t>9</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2753370758"/>
                  </a:ext>
                </a:extLst>
              </a:tr>
              <a:tr h="370840">
                <a:tc>
                  <a:txBody>
                    <a:bodyPr/>
                    <a:lstStyle/>
                    <a:p>
                      <a:r>
                        <a:rPr lang="en-US" altLang="zh-CN" dirty="0" smtClean="0"/>
                        <a:t>(1,2)</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val="2065210871"/>
                  </a:ext>
                </a:extLst>
              </a:tr>
              <a:tr h="370840">
                <a:tc>
                  <a:txBody>
                    <a:bodyPr/>
                    <a:lstStyle/>
                    <a:p>
                      <a:r>
                        <a:rPr lang="en-US" altLang="zh-CN" dirty="0" smtClean="0"/>
                        <a:t>(2,1)</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6</a:t>
                      </a:r>
                      <a:endParaRPr lang="zh-CN" altLang="en-US" dirty="0"/>
                    </a:p>
                  </a:txBody>
                  <a:tcPr/>
                </a:tc>
                <a:extLst>
                  <a:ext uri="{0D108BD9-81ED-4DB2-BD59-A6C34878D82A}">
                    <a16:rowId xmlns:a16="http://schemas.microsoft.com/office/drawing/2014/main" val="2291518332"/>
                  </a:ext>
                </a:extLst>
              </a:tr>
              <a:tr h="370840">
                <a:tc>
                  <a:txBody>
                    <a:bodyPr/>
                    <a:lstStyle/>
                    <a:p>
                      <a:r>
                        <a:rPr lang="en-US" altLang="zh-CN" dirty="0" smtClean="0"/>
                        <a:t>(3,0)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9</a:t>
                      </a:r>
                      <a:endParaRPr lang="zh-CN" altLang="en-US" dirty="0"/>
                    </a:p>
                  </a:txBody>
                  <a:tcPr/>
                </a:tc>
                <a:extLst>
                  <a:ext uri="{0D108BD9-81ED-4DB2-BD59-A6C34878D82A}">
                    <a16:rowId xmlns:a16="http://schemas.microsoft.com/office/drawing/2014/main" val="4167221037"/>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1614193785"/>
              </p:ext>
            </p:extLst>
          </p:nvPr>
        </p:nvGraphicFramePr>
        <p:xfrm>
          <a:off x="7869380" y="3357417"/>
          <a:ext cx="4322620" cy="1854200"/>
        </p:xfrm>
        <a:graphic>
          <a:graphicData uri="http://schemas.openxmlformats.org/drawingml/2006/table">
            <a:tbl>
              <a:tblPr firstRow="1" bandRow="1">
                <a:tableStyleId>{5940675A-B579-460E-94D1-54222C63F5DA}</a:tableStyleId>
              </a:tblPr>
              <a:tblGrid>
                <a:gridCol w="864524">
                  <a:extLst>
                    <a:ext uri="{9D8B030D-6E8A-4147-A177-3AD203B41FA5}">
                      <a16:colId xmlns:a16="http://schemas.microsoft.com/office/drawing/2014/main" val="595409287"/>
                    </a:ext>
                  </a:extLst>
                </a:gridCol>
                <a:gridCol w="864524">
                  <a:extLst>
                    <a:ext uri="{9D8B030D-6E8A-4147-A177-3AD203B41FA5}">
                      <a16:colId xmlns:a16="http://schemas.microsoft.com/office/drawing/2014/main" val="15527291"/>
                    </a:ext>
                  </a:extLst>
                </a:gridCol>
                <a:gridCol w="864524">
                  <a:extLst>
                    <a:ext uri="{9D8B030D-6E8A-4147-A177-3AD203B41FA5}">
                      <a16:colId xmlns:a16="http://schemas.microsoft.com/office/drawing/2014/main" val="3458966977"/>
                    </a:ext>
                  </a:extLst>
                </a:gridCol>
                <a:gridCol w="864524">
                  <a:extLst>
                    <a:ext uri="{9D8B030D-6E8A-4147-A177-3AD203B41FA5}">
                      <a16:colId xmlns:a16="http://schemas.microsoft.com/office/drawing/2014/main" val="2632977535"/>
                    </a:ext>
                  </a:extLst>
                </a:gridCol>
                <a:gridCol w="864524">
                  <a:extLst>
                    <a:ext uri="{9D8B030D-6E8A-4147-A177-3AD203B41FA5}">
                      <a16:colId xmlns:a16="http://schemas.microsoft.com/office/drawing/2014/main" val="264733311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(0,3,0)</a:t>
                      </a:r>
                      <a:endParaRPr lang="zh-CN" altLang="en-US"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(1,2,2)</a:t>
                      </a:r>
                      <a:endParaRPr lang="zh-CN" altLang="en-US" dirty="0" smtClean="0"/>
                    </a:p>
                  </a:txBody>
                  <a:tcPr/>
                </a:tc>
                <a:tc>
                  <a:txBody>
                    <a:bodyPr/>
                    <a:lstStyle/>
                    <a:p>
                      <a:r>
                        <a:rPr lang="en-US" altLang="zh-CN" dirty="0" smtClean="0"/>
                        <a:t>(2,1,2)</a:t>
                      </a:r>
                      <a:endParaRPr lang="zh-CN" altLang="en-US" dirty="0"/>
                    </a:p>
                  </a:txBody>
                  <a:tcPr/>
                </a:tc>
                <a:tc>
                  <a:txBody>
                    <a:bodyPr/>
                    <a:lstStyle/>
                    <a:p>
                      <a:r>
                        <a:rPr lang="en-US" altLang="zh-CN" dirty="0" smtClean="0"/>
                        <a:t>(3,0,0)</a:t>
                      </a:r>
                      <a:endParaRPr lang="zh-CN" altLang="en-US" dirty="0"/>
                    </a:p>
                  </a:txBody>
                  <a:tcPr/>
                </a:tc>
                <a:extLst>
                  <a:ext uri="{0D108BD9-81ED-4DB2-BD59-A6C34878D82A}">
                    <a16:rowId xmlns:a16="http://schemas.microsoft.com/office/drawing/2014/main" val="3417811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(0,3,0)</a:t>
                      </a:r>
                      <a:endParaRPr lang="zh-CN" altLang="en-US" dirty="0" smtClean="0"/>
                    </a:p>
                  </a:txBody>
                  <a:tcPr/>
                </a:tc>
                <a:tc>
                  <a:txBody>
                    <a:bodyPr/>
                    <a:lstStyle/>
                    <a:p>
                      <a:r>
                        <a:rPr lang="en-US" altLang="zh-CN" dirty="0" smtClean="0"/>
                        <a:t>9</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0</a:t>
                      </a:r>
                      <a:endParaRPr lang="zh-CN" altLang="en-US" dirty="0"/>
                    </a:p>
                  </a:txBody>
                  <a:tcPr/>
                </a:tc>
                <a:extLst>
                  <a:ext uri="{0D108BD9-81ED-4DB2-BD59-A6C34878D82A}">
                    <a16:rowId xmlns:a16="http://schemas.microsoft.com/office/drawing/2014/main" val="2753370758"/>
                  </a:ext>
                </a:extLst>
              </a:tr>
              <a:tr h="370840">
                <a:tc>
                  <a:txBody>
                    <a:bodyPr/>
                    <a:lstStyle/>
                    <a:p>
                      <a:r>
                        <a:rPr lang="en-US" altLang="zh-CN" dirty="0" smtClean="0"/>
                        <a:t>(1,2,2)</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3</a:t>
                      </a:r>
                      <a:endParaRPr lang="zh-CN" altLang="en-US" dirty="0"/>
                    </a:p>
                  </a:txBody>
                  <a:tcPr/>
                </a:tc>
                <a:extLst>
                  <a:ext uri="{0D108BD9-81ED-4DB2-BD59-A6C34878D82A}">
                    <a16:rowId xmlns:a16="http://schemas.microsoft.com/office/drawing/2014/main" val="2065210871"/>
                  </a:ext>
                </a:extLst>
              </a:tr>
              <a:tr h="370840">
                <a:tc>
                  <a:txBody>
                    <a:bodyPr/>
                    <a:lstStyle/>
                    <a:p>
                      <a:r>
                        <a:rPr lang="en-US" altLang="zh-CN" dirty="0" smtClean="0"/>
                        <a:t>(2,1,2)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9</a:t>
                      </a:r>
                      <a:endParaRPr lang="zh-CN" altLang="en-US" dirty="0"/>
                    </a:p>
                  </a:txBody>
                  <a:tcPr/>
                </a:tc>
                <a:tc>
                  <a:txBody>
                    <a:bodyPr/>
                    <a:lstStyle/>
                    <a:p>
                      <a:r>
                        <a:rPr lang="en-US" altLang="zh-CN" dirty="0" smtClean="0"/>
                        <a:t>6</a:t>
                      </a:r>
                      <a:endParaRPr lang="zh-CN" altLang="en-US" dirty="0"/>
                    </a:p>
                  </a:txBody>
                  <a:tcPr/>
                </a:tc>
                <a:extLst>
                  <a:ext uri="{0D108BD9-81ED-4DB2-BD59-A6C34878D82A}">
                    <a16:rowId xmlns:a16="http://schemas.microsoft.com/office/drawing/2014/main" val="2291518332"/>
                  </a:ext>
                </a:extLst>
              </a:tr>
              <a:tr h="370840">
                <a:tc>
                  <a:txBody>
                    <a:bodyPr/>
                    <a:lstStyle/>
                    <a:p>
                      <a:r>
                        <a:rPr lang="en-US" altLang="zh-CN" dirty="0" smtClean="0"/>
                        <a:t>(3,0,0)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9</a:t>
                      </a:r>
                      <a:endParaRPr lang="zh-CN" altLang="en-US" dirty="0"/>
                    </a:p>
                  </a:txBody>
                  <a:tcPr/>
                </a:tc>
                <a:extLst>
                  <a:ext uri="{0D108BD9-81ED-4DB2-BD59-A6C34878D82A}">
                    <a16:rowId xmlns:a16="http://schemas.microsoft.com/office/drawing/2014/main" val="4167221037"/>
                  </a:ext>
                </a:extLst>
              </a:tr>
            </a:tbl>
          </a:graphicData>
        </a:graphic>
      </p:graphicFrame>
      <mc:AlternateContent xmlns:mc="http://schemas.openxmlformats.org/markup-compatibility/2006" xmlns:a14="http://schemas.microsoft.com/office/drawing/2010/main">
        <mc:Choice Requires="a14">
          <p:sp>
            <p:nvSpPr>
              <p:cNvPr id="10" name="文本框 9"/>
              <p:cNvSpPr txBox="1"/>
              <p:nvPr/>
            </p:nvSpPr>
            <p:spPr>
              <a:xfrm>
                <a:off x="4260649" y="1699660"/>
                <a:ext cx="332424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2</m:t>
                              </m:r>
                            </m:sub>
                          </m:sSub>
                        </m:e>
                      </m:d>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2</m:t>
                              </m:r>
                            </m:sub>
                          </m:sSub>
                        </m:e>
                      </m:d>
                    </m:oMath>
                  </m:oMathPara>
                </a14:m>
                <a:endParaRPr lang="en-US" altLang="zh-CN" b="0" dirty="0" smtClean="0"/>
              </a:p>
              <a:p>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oMath>
                </a14:m>
                <a:r>
                  <a:rPr lang="zh-CN" altLang="en-US" dirty="0" smtClean="0"/>
                  <a:t> </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2</m:t>
                        </m:r>
                      </m:sub>
                    </m:s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2</m:t>
                        </m:r>
                      </m:sub>
                    </m:sSub>
                  </m:oMath>
                </a14:m>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oMath>
                </a14:m>
                <a:r>
                  <a:rPr lang="zh-CN" altLang="en-US" dirty="0" smtClean="0"/>
                  <a:t> </a:t>
                </a:r>
                <a:endParaRPr lang="en-US" altLang="zh-CN" dirty="0" smtClean="0"/>
              </a:p>
              <a:p>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oMath>
                </a14:m>
                <a:r>
                  <a:rPr lang="en-US" altLang="zh-CN" dirty="0" smtClean="0"/>
                  <a:t> + 1)</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oMath>
                </a14:m>
                <a:r>
                  <a:rPr lang="zh-CN" altLang="en-US" dirty="0" smtClean="0"/>
                  <a:t> </a:t>
                </a:r>
                <a:r>
                  <a:rPr lang="en-US" altLang="zh-CN" dirty="0" smtClean="0"/>
                  <a:t>+ 1) – 1 = k(</a:t>
                </a:r>
                <a:r>
                  <a:rPr lang="en-US" altLang="zh-CN" dirty="0" err="1" smtClean="0"/>
                  <a:t>x,z</a:t>
                </a:r>
                <a:r>
                  <a:rPr lang="en-US" altLang="zh-CN" dirty="0" smtClean="0"/>
                  <a:t>)</a:t>
                </a:r>
              </a:p>
            </p:txBody>
          </p:sp>
        </mc:Choice>
        <mc:Fallback xmlns="">
          <p:sp>
            <p:nvSpPr>
              <p:cNvPr id="10" name="文本框 9"/>
              <p:cNvSpPr txBox="1">
                <a:spLocks noRot="1" noChangeAspect="1" noMove="1" noResize="1" noEditPoints="1" noAdjustHandles="1" noChangeArrowheads="1" noChangeShapeType="1" noTextEdit="1"/>
              </p:cNvSpPr>
              <p:nvPr/>
            </p:nvSpPr>
            <p:spPr>
              <a:xfrm>
                <a:off x="4260649" y="1699660"/>
                <a:ext cx="3324243" cy="830997"/>
              </a:xfrm>
              <a:prstGeom prst="rect">
                <a:avLst/>
              </a:prstGeom>
              <a:blipFill>
                <a:blip r:embed="rId4"/>
                <a:stretch>
                  <a:fillRect l="-4404" r="-3303" b="-16176"/>
                </a:stretch>
              </a:blipFill>
            </p:spPr>
            <p:txBody>
              <a:bodyPr/>
              <a:lstStyle/>
              <a:p>
                <a:r>
                  <a:rPr lang="zh-CN" altLang="en-US">
                    <a:noFill/>
                  </a:rPr>
                  <a:t> </a:t>
                </a:r>
              </a:p>
            </p:txBody>
          </p:sp>
        </mc:Fallback>
      </mc:AlternateContent>
      <p:sp>
        <p:nvSpPr>
          <p:cNvPr id="12" name="椭圆形标注 11"/>
          <p:cNvSpPr/>
          <p:nvPr/>
        </p:nvSpPr>
        <p:spPr>
          <a:xfrm>
            <a:off x="5367030" y="3166561"/>
            <a:ext cx="1810327" cy="1562456"/>
          </a:xfrm>
          <a:prstGeom prst="wedgeEllipseCallout">
            <a:avLst>
              <a:gd name="adj1" fmla="val 54167"/>
              <a:gd name="adj2" fmla="val -841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核函数</a:t>
            </a:r>
            <a:endParaRPr lang="zh-CN" altLang="en-US" dirty="0"/>
          </a:p>
        </p:txBody>
      </p:sp>
    </p:spTree>
    <p:extLst>
      <p:ext uri="{BB962C8B-B14F-4D97-AF65-F5344CB8AC3E}">
        <p14:creationId xmlns:p14="http://schemas.microsoft.com/office/powerpoint/2010/main" val="40474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谢谢</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414655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918730"/>
          </a:xfrm>
        </p:spPr>
        <p:txBody>
          <a:bodyPr/>
          <a:lstStyle/>
          <a:p>
            <a:r>
              <a:rPr lang="zh-CN" altLang="en-US" dirty="0" smtClean="0"/>
              <a:t>目录</a:t>
            </a:r>
            <a:endParaRPr lang="zh-CN" altLang="en-US" dirty="0"/>
          </a:p>
        </p:txBody>
      </p:sp>
      <p:sp>
        <p:nvSpPr>
          <p:cNvPr id="3" name="内容占位符 2"/>
          <p:cNvSpPr>
            <a:spLocks noGrp="1"/>
          </p:cNvSpPr>
          <p:nvPr>
            <p:ph idx="1"/>
          </p:nvPr>
        </p:nvSpPr>
        <p:spPr>
          <a:xfrm>
            <a:off x="838200" y="1607127"/>
            <a:ext cx="10515600" cy="4569836"/>
          </a:xfrm>
        </p:spPr>
        <p:txBody>
          <a:bodyPr/>
          <a:lstStyle/>
          <a:p>
            <a:r>
              <a:rPr lang="zh-CN" altLang="en-US" dirty="0" smtClean="0"/>
              <a:t>感知机</a:t>
            </a:r>
            <a:endParaRPr lang="en-US" altLang="zh-CN" dirty="0" smtClean="0"/>
          </a:p>
          <a:p>
            <a:pPr lvl="1"/>
            <a:r>
              <a:rPr lang="zh-CN" altLang="en-US" dirty="0" smtClean="0"/>
              <a:t>模型</a:t>
            </a:r>
            <a:endParaRPr lang="en-US" altLang="zh-CN" dirty="0" smtClean="0"/>
          </a:p>
          <a:p>
            <a:pPr lvl="1"/>
            <a:r>
              <a:rPr lang="zh-CN" altLang="en-US" dirty="0" smtClean="0"/>
              <a:t>学习算法</a:t>
            </a:r>
            <a:endParaRPr lang="en-US" altLang="zh-CN" dirty="0" smtClean="0"/>
          </a:p>
          <a:p>
            <a:pPr lvl="1"/>
            <a:r>
              <a:rPr lang="zh-CN" altLang="en-US" dirty="0" smtClean="0"/>
              <a:t>局限性</a:t>
            </a:r>
            <a:endParaRPr lang="en-US" altLang="zh-CN" dirty="0" smtClean="0"/>
          </a:p>
          <a:p>
            <a:pPr lvl="1"/>
            <a:endParaRPr lang="en-US" altLang="zh-CN" dirty="0" smtClean="0"/>
          </a:p>
          <a:p>
            <a:r>
              <a:rPr lang="en-US" altLang="zh-CN" dirty="0" smtClean="0"/>
              <a:t>SVM</a:t>
            </a:r>
          </a:p>
          <a:p>
            <a:pPr lvl="1"/>
            <a:r>
              <a:rPr lang="zh-CN" altLang="en-US" dirty="0" smtClean="0"/>
              <a:t>线性可分支持向量机与硬间隔最大化</a:t>
            </a:r>
            <a:endParaRPr lang="en-US" altLang="zh-CN" dirty="0" smtClean="0"/>
          </a:p>
          <a:p>
            <a:pPr lvl="1"/>
            <a:r>
              <a:rPr lang="zh-CN" altLang="en-US" dirty="0" smtClean="0"/>
              <a:t>线性近似可</a:t>
            </a:r>
            <a:r>
              <a:rPr lang="zh-CN" altLang="en-US" dirty="0"/>
              <a:t>分支持向量</a:t>
            </a:r>
            <a:r>
              <a:rPr lang="zh-CN" altLang="en-US" dirty="0" smtClean="0"/>
              <a:t>机与软间隔</a:t>
            </a:r>
            <a:r>
              <a:rPr lang="zh-CN" altLang="en-US" dirty="0"/>
              <a:t>最大化</a:t>
            </a:r>
            <a:endParaRPr lang="en-US" altLang="zh-CN" dirty="0"/>
          </a:p>
          <a:p>
            <a:pPr lvl="1"/>
            <a:r>
              <a:rPr lang="zh-CN" altLang="en-US" dirty="0" smtClean="0"/>
              <a:t>非线性支持向量机与核函数</a:t>
            </a:r>
            <a:endParaRPr lang="en-US" altLang="zh-CN" dirty="0"/>
          </a:p>
        </p:txBody>
      </p:sp>
    </p:spTree>
    <p:extLst>
      <p:ext uri="{BB962C8B-B14F-4D97-AF65-F5344CB8AC3E}">
        <p14:creationId xmlns:p14="http://schemas.microsoft.com/office/powerpoint/2010/main" val="2302482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5654" y="101600"/>
            <a:ext cx="10515600" cy="1071418"/>
          </a:xfrm>
        </p:spPr>
        <p:txBody>
          <a:bodyPr>
            <a:normAutofit/>
          </a:bodyPr>
          <a:lstStyle/>
          <a:p>
            <a:r>
              <a:rPr lang="zh-CN" altLang="en-US" dirty="0" smtClean="0"/>
              <a:t>感知机</a:t>
            </a:r>
            <a:r>
              <a:rPr lang="en-US" altLang="zh-CN" dirty="0" smtClean="0"/>
              <a:t>——</a:t>
            </a:r>
            <a:r>
              <a:rPr lang="zh-CN" altLang="en-US" dirty="0" smtClean="0"/>
              <a:t>模型定义</a:t>
            </a:r>
            <a:endParaRPr lang="zh-CN" altLang="en-US" dirty="0"/>
          </a:p>
        </p:txBody>
      </p:sp>
      <p:sp>
        <p:nvSpPr>
          <p:cNvPr id="5" name="矩形 4"/>
          <p:cNvSpPr/>
          <p:nvPr/>
        </p:nvSpPr>
        <p:spPr>
          <a:xfrm>
            <a:off x="1579423" y="2946400"/>
            <a:ext cx="3057237" cy="831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感知机模型</a:t>
            </a:r>
            <a:endParaRPr lang="zh-CN" altLang="en-US" dirty="0"/>
          </a:p>
        </p:txBody>
      </p:sp>
      <p:sp>
        <p:nvSpPr>
          <p:cNvPr id="6" name="右箭头 5"/>
          <p:cNvSpPr/>
          <p:nvPr/>
        </p:nvSpPr>
        <p:spPr>
          <a:xfrm>
            <a:off x="270659" y="3080057"/>
            <a:ext cx="1126836" cy="62807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输入</a:t>
            </a:r>
            <a:r>
              <a:rPr lang="en-US" altLang="zh-CN" dirty="0" smtClean="0"/>
              <a:t>X</a:t>
            </a:r>
            <a:endParaRPr lang="zh-CN" altLang="en-US" dirty="0"/>
          </a:p>
        </p:txBody>
      </p:sp>
      <p:sp>
        <p:nvSpPr>
          <p:cNvPr id="7" name="右箭头 6"/>
          <p:cNvSpPr/>
          <p:nvPr/>
        </p:nvSpPr>
        <p:spPr>
          <a:xfrm rot="20134235">
            <a:off x="4844213" y="2676587"/>
            <a:ext cx="1018776" cy="424872"/>
          </a:xfrm>
          <a:prstGeom prst="rightArrow">
            <a:avLst>
              <a:gd name="adj1" fmla="val 50000"/>
              <a:gd name="adj2" fmla="val 369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 name="右箭头 7"/>
          <p:cNvSpPr/>
          <p:nvPr/>
        </p:nvSpPr>
        <p:spPr>
          <a:xfrm rot="685648">
            <a:off x="4850580" y="3495693"/>
            <a:ext cx="1018776" cy="424872"/>
          </a:xfrm>
          <a:prstGeom prst="rightArrow">
            <a:avLst>
              <a:gd name="adj1" fmla="val 50000"/>
              <a:gd name="adj2" fmla="val 3695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 name="椭圆 8"/>
          <p:cNvSpPr/>
          <p:nvPr/>
        </p:nvSpPr>
        <p:spPr>
          <a:xfrm>
            <a:off x="5901348" y="2170545"/>
            <a:ext cx="684184" cy="64654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+1</a:t>
            </a:r>
            <a:endParaRPr lang="zh-CN" altLang="en-US" dirty="0"/>
          </a:p>
        </p:txBody>
      </p:sp>
      <p:sp>
        <p:nvSpPr>
          <p:cNvPr id="10" name="椭圆 9"/>
          <p:cNvSpPr/>
          <p:nvPr/>
        </p:nvSpPr>
        <p:spPr>
          <a:xfrm>
            <a:off x="5953966" y="3638587"/>
            <a:ext cx="677747" cy="63695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smtClean="0"/>
              <a:t>-1</a:t>
            </a:r>
            <a:endParaRPr lang="zh-CN" altLang="en-US" dirty="0"/>
          </a:p>
        </p:txBody>
      </p:sp>
      <p:sp>
        <p:nvSpPr>
          <p:cNvPr id="11" name="椭圆形标注 10"/>
          <p:cNvSpPr/>
          <p:nvPr/>
        </p:nvSpPr>
        <p:spPr>
          <a:xfrm>
            <a:off x="2851038" y="1173018"/>
            <a:ext cx="1754909" cy="1320800"/>
          </a:xfrm>
          <a:prstGeom prst="wedgeEllipseCallout">
            <a:avLst>
              <a:gd name="adj1" fmla="val -49781"/>
              <a:gd name="adj2" fmla="val 8068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t>寻找超平面</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7305109" y="5089236"/>
                <a:ext cx="3807132" cy="492443"/>
              </a:xfrm>
              <a:prstGeom prst="rect">
                <a:avLst/>
              </a:prstGeom>
              <a:noFill/>
            </p:spPr>
            <p:txBody>
              <a:bodyPr wrap="none" lIns="0" tIns="0" rIns="0" bIns="0" rtlCol="0">
                <a:spAutoFit/>
              </a:bodyPr>
              <a:lstStyle/>
              <a:p>
                <a14:m>
                  <m:oMath xmlns:m="http://schemas.openxmlformats.org/officeDocument/2006/math">
                    <m:r>
                      <m:rPr>
                        <m:sty m:val="p"/>
                      </m:rPr>
                      <a:rPr lang="en-US" altLang="zh-CN" sz="3200" i="1" smtClean="0">
                        <a:latin typeface="Cambria Math" panose="02040503050406030204" pitchFamily="18" charset="0"/>
                      </a:rPr>
                      <m:t>F</m:t>
                    </m:r>
                  </m:oMath>
                </a14:m>
                <a:r>
                  <a:rPr lang="en-US" altLang="zh-CN" sz="3200" dirty="0" smtClean="0"/>
                  <a:t>(x) = sign( w * x + b)</a:t>
                </a:r>
                <a:endParaRPr lang="zh-CN" altLang="en-US" sz="3200" dirty="0"/>
              </a:p>
            </p:txBody>
          </p:sp>
        </mc:Choice>
        <mc:Fallback xmlns="">
          <p:sp>
            <p:nvSpPr>
              <p:cNvPr id="3" name="文本框 2"/>
              <p:cNvSpPr txBox="1">
                <a:spLocks noRot="1" noChangeAspect="1" noMove="1" noResize="1" noEditPoints="1" noAdjustHandles="1" noChangeArrowheads="1" noChangeShapeType="1" noTextEdit="1"/>
              </p:cNvSpPr>
              <p:nvPr/>
            </p:nvSpPr>
            <p:spPr>
              <a:xfrm>
                <a:off x="7305109" y="5089236"/>
                <a:ext cx="3807132" cy="492443"/>
              </a:xfrm>
              <a:prstGeom prst="rect">
                <a:avLst/>
              </a:prstGeom>
              <a:blipFill>
                <a:blip r:embed="rId3"/>
                <a:stretch>
                  <a:fillRect l="-640" t="-25926" r="-5600" b="-48148"/>
                </a:stretch>
              </a:blipFill>
            </p:spPr>
            <p:txBody>
              <a:bodyPr/>
              <a:lstStyle/>
              <a:p>
                <a:r>
                  <a:rPr lang="zh-CN" altLang="en-US">
                    <a:noFill/>
                  </a:rPr>
                  <a:t> </a:t>
                </a:r>
              </a:p>
            </p:txBody>
          </p:sp>
        </mc:Fallback>
      </mc:AlternateContent>
      <p:cxnSp>
        <p:nvCxnSpPr>
          <p:cNvPr id="15" name="直接箭头连接符 14"/>
          <p:cNvCxnSpPr/>
          <p:nvPr/>
        </p:nvCxnSpPr>
        <p:spPr>
          <a:xfrm flipH="1" flipV="1">
            <a:off x="9541182" y="5609389"/>
            <a:ext cx="535709" cy="671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10076891" y="5601509"/>
            <a:ext cx="729673" cy="679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707436" y="6280729"/>
            <a:ext cx="775855" cy="369332"/>
          </a:xfrm>
          <a:prstGeom prst="rect">
            <a:avLst/>
          </a:prstGeom>
          <a:noFill/>
        </p:spPr>
        <p:txBody>
          <a:bodyPr wrap="square" rtlCol="0">
            <a:spAutoFit/>
          </a:bodyPr>
          <a:lstStyle/>
          <a:p>
            <a:r>
              <a:rPr lang="zh-CN" altLang="en-US" dirty="0" smtClean="0"/>
              <a:t>参数</a:t>
            </a:r>
            <a:endParaRPr lang="zh-CN" altLang="en-US" dirty="0"/>
          </a:p>
        </p:txBody>
      </p:sp>
      <p:pic>
        <p:nvPicPr>
          <p:cNvPr id="13" name="图片 12"/>
          <p:cNvPicPr>
            <a:picLocks noChangeAspect="1"/>
          </p:cNvPicPr>
          <p:nvPr/>
        </p:nvPicPr>
        <p:blipFill>
          <a:blip r:embed="rId4"/>
          <a:stretch>
            <a:fillRect/>
          </a:stretch>
        </p:blipFill>
        <p:spPr>
          <a:xfrm>
            <a:off x="6816843" y="1192257"/>
            <a:ext cx="5288738" cy="3962743"/>
          </a:xfrm>
          <a:prstGeom prst="rect">
            <a:avLst/>
          </a:prstGeom>
        </p:spPr>
      </p:pic>
      <p:cxnSp>
        <p:nvCxnSpPr>
          <p:cNvPr id="12" name="直接箭头连接符 11"/>
          <p:cNvCxnSpPr>
            <a:stCxn id="6" idx="2"/>
          </p:cNvCxnSpPr>
          <p:nvPr/>
        </p:nvCxnSpPr>
        <p:spPr>
          <a:xfrm>
            <a:off x="1083459" y="3708129"/>
            <a:ext cx="8993432" cy="1528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8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stretch>
            <a:fillRect/>
          </a:stretch>
        </p:blipFill>
        <p:spPr>
          <a:xfrm>
            <a:off x="597798" y="2343989"/>
            <a:ext cx="5140208" cy="3576520"/>
          </a:xfrm>
          <a:prstGeom prst="rect">
            <a:avLst/>
          </a:prstGeom>
        </p:spPr>
      </p:pic>
      <p:sp>
        <p:nvSpPr>
          <p:cNvPr id="2" name="标题 1"/>
          <p:cNvSpPr>
            <a:spLocks noGrp="1"/>
          </p:cNvSpPr>
          <p:nvPr>
            <p:ph type="title"/>
          </p:nvPr>
        </p:nvSpPr>
        <p:spPr/>
        <p:txBody>
          <a:bodyPr/>
          <a:lstStyle/>
          <a:p>
            <a:r>
              <a:rPr lang="zh-CN" altLang="en-US" dirty="0" smtClean="0"/>
              <a:t>感知机</a:t>
            </a:r>
            <a:r>
              <a:rPr lang="en-US" altLang="zh-CN" dirty="0" smtClean="0"/>
              <a:t>——</a:t>
            </a:r>
            <a:r>
              <a:rPr lang="zh-CN" altLang="en-US" dirty="0" smtClean="0"/>
              <a:t>学习策略</a:t>
            </a:r>
            <a:endParaRPr lang="zh-CN" altLang="en-US" dirty="0"/>
          </a:p>
        </p:txBody>
      </p:sp>
      <p:cxnSp>
        <p:nvCxnSpPr>
          <p:cNvPr id="12" name="直接连接符 11"/>
          <p:cNvCxnSpPr/>
          <p:nvPr/>
        </p:nvCxnSpPr>
        <p:spPr>
          <a:xfrm>
            <a:off x="1524000" y="2586182"/>
            <a:ext cx="3648364" cy="26046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209964" y="2087418"/>
            <a:ext cx="3962401" cy="3531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982691" y="1974657"/>
            <a:ext cx="3491345" cy="369332"/>
          </a:xfrm>
          <a:prstGeom prst="rect">
            <a:avLst/>
          </a:prstGeom>
          <a:noFill/>
        </p:spPr>
        <p:txBody>
          <a:bodyPr wrap="square" rtlCol="0">
            <a:spAutoFit/>
          </a:bodyPr>
          <a:lstStyle/>
          <a:p>
            <a:r>
              <a:rPr lang="en-US" altLang="zh-CN" dirty="0" smtClean="0"/>
              <a:t>1.</a:t>
            </a:r>
            <a:r>
              <a:rPr lang="zh-CN" altLang="en-US" dirty="0" smtClean="0"/>
              <a:t>以误分类点个数作为损失函数</a:t>
            </a:r>
            <a:endParaRPr lang="zh-CN" altLang="en-US" dirty="0"/>
          </a:p>
        </p:txBody>
      </p:sp>
      <p:sp>
        <p:nvSpPr>
          <p:cNvPr id="21" name="文本框 20"/>
          <p:cNvSpPr txBox="1"/>
          <p:nvPr/>
        </p:nvSpPr>
        <p:spPr>
          <a:xfrm>
            <a:off x="7065819" y="3703843"/>
            <a:ext cx="3491345" cy="369332"/>
          </a:xfrm>
          <a:prstGeom prst="rect">
            <a:avLst/>
          </a:prstGeom>
          <a:noFill/>
        </p:spPr>
        <p:txBody>
          <a:bodyPr wrap="square" rtlCol="0">
            <a:spAutoFit/>
          </a:bodyPr>
          <a:lstStyle/>
          <a:p>
            <a:r>
              <a:rPr lang="en-US" altLang="zh-CN" dirty="0" smtClean="0"/>
              <a:t>2.</a:t>
            </a:r>
            <a:r>
              <a:rPr lang="zh-CN" altLang="en-US" dirty="0" smtClean="0"/>
              <a:t>以误分类点到平面距离总和</a:t>
            </a:r>
            <a:endParaRPr lang="zh-CN" altLang="en-US" dirty="0"/>
          </a:p>
        </p:txBody>
      </p:sp>
      <p:sp>
        <p:nvSpPr>
          <p:cNvPr id="22" name="下箭头 21"/>
          <p:cNvSpPr/>
          <p:nvPr/>
        </p:nvSpPr>
        <p:spPr>
          <a:xfrm>
            <a:off x="8423564" y="2430682"/>
            <a:ext cx="387927" cy="123972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文本框 22"/>
          <p:cNvSpPr txBox="1"/>
          <p:nvPr/>
        </p:nvSpPr>
        <p:spPr>
          <a:xfrm>
            <a:off x="8931564" y="2586182"/>
            <a:ext cx="2032000" cy="646331"/>
          </a:xfrm>
          <a:prstGeom prst="rect">
            <a:avLst/>
          </a:prstGeom>
          <a:noFill/>
        </p:spPr>
        <p:txBody>
          <a:bodyPr wrap="square" rtlCol="0">
            <a:spAutoFit/>
          </a:bodyPr>
          <a:lstStyle/>
          <a:p>
            <a:r>
              <a:rPr lang="zh-CN" altLang="en-US" dirty="0" smtClean="0"/>
              <a:t>函数不连续，不能求导，梯度下降</a:t>
            </a:r>
            <a:endParaRPr lang="zh-CN" altLang="en-US" dirty="0"/>
          </a:p>
        </p:txBody>
      </p:sp>
    </p:spTree>
    <p:extLst>
      <p:ext uri="{BB962C8B-B14F-4D97-AF65-F5344CB8AC3E}">
        <p14:creationId xmlns:p14="http://schemas.microsoft.com/office/powerpoint/2010/main" val="263641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425836" y="713095"/>
            <a:ext cx="2226164" cy="515342"/>
          </a:xfrm>
          <a:prstGeom prst="rect">
            <a:avLst/>
          </a:prstGeom>
        </p:spPr>
      </p:pic>
      <p:pic>
        <p:nvPicPr>
          <p:cNvPr id="5" name="图片 4"/>
          <p:cNvPicPr>
            <a:picLocks noChangeAspect="1"/>
          </p:cNvPicPr>
          <p:nvPr/>
        </p:nvPicPr>
        <p:blipFill>
          <a:blip r:embed="rId4"/>
          <a:stretch>
            <a:fillRect/>
          </a:stretch>
        </p:blipFill>
        <p:spPr>
          <a:xfrm>
            <a:off x="1165316" y="2283491"/>
            <a:ext cx="4284613" cy="3570229"/>
          </a:xfrm>
          <a:prstGeom prst="rect">
            <a:avLst/>
          </a:prstGeom>
        </p:spPr>
      </p:pic>
      <p:sp>
        <p:nvSpPr>
          <p:cNvPr id="6" name="下箭头 5"/>
          <p:cNvSpPr/>
          <p:nvPr/>
        </p:nvSpPr>
        <p:spPr>
          <a:xfrm>
            <a:off x="8497455" y="1303275"/>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7499778" y="2078183"/>
            <a:ext cx="2503204" cy="637308"/>
          </a:xfrm>
          <a:prstGeom prst="rect">
            <a:avLst/>
          </a:prstGeom>
        </p:spPr>
      </p:pic>
      <p:sp>
        <p:nvSpPr>
          <p:cNvPr id="8" name="文本框 7"/>
          <p:cNvSpPr txBox="1"/>
          <p:nvPr/>
        </p:nvSpPr>
        <p:spPr>
          <a:xfrm>
            <a:off x="8894619" y="1561603"/>
            <a:ext cx="1108363" cy="369332"/>
          </a:xfrm>
          <a:prstGeom prst="rect">
            <a:avLst/>
          </a:prstGeom>
          <a:noFill/>
        </p:spPr>
        <p:txBody>
          <a:bodyPr wrap="square" rtlCol="0">
            <a:spAutoFit/>
          </a:bodyPr>
          <a:lstStyle/>
          <a:p>
            <a:r>
              <a:rPr lang="zh-CN" altLang="en-US" dirty="0" smtClean="0"/>
              <a:t>去绝对值</a:t>
            </a:r>
            <a:endParaRPr lang="zh-CN" altLang="en-US" dirty="0"/>
          </a:p>
        </p:txBody>
      </p:sp>
      <p:sp>
        <p:nvSpPr>
          <p:cNvPr id="9" name="下箭头 8"/>
          <p:cNvSpPr/>
          <p:nvPr/>
        </p:nvSpPr>
        <p:spPr>
          <a:xfrm>
            <a:off x="8497455" y="2790327"/>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7499778" y="3639006"/>
            <a:ext cx="2266721" cy="608656"/>
          </a:xfrm>
          <a:prstGeom prst="rect">
            <a:avLst/>
          </a:prstGeom>
        </p:spPr>
      </p:pic>
      <p:sp>
        <p:nvSpPr>
          <p:cNvPr id="11" name="文本框 10"/>
          <p:cNvSpPr txBox="1"/>
          <p:nvPr/>
        </p:nvSpPr>
        <p:spPr>
          <a:xfrm>
            <a:off x="8894619" y="2992582"/>
            <a:ext cx="1108363" cy="369332"/>
          </a:xfrm>
          <a:prstGeom prst="rect">
            <a:avLst/>
          </a:prstGeom>
          <a:noFill/>
        </p:spPr>
        <p:txBody>
          <a:bodyPr wrap="square" rtlCol="0">
            <a:spAutoFit/>
          </a:bodyPr>
          <a:lstStyle/>
          <a:p>
            <a:r>
              <a:rPr lang="zh-CN" altLang="en-US" dirty="0" smtClean="0"/>
              <a:t>损失函数</a:t>
            </a:r>
            <a:endParaRPr lang="zh-CN" altLang="en-US" dirty="0"/>
          </a:p>
        </p:txBody>
      </p:sp>
      <p:sp>
        <p:nvSpPr>
          <p:cNvPr id="12" name="下箭头 11"/>
          <p:cNvSpPr/>
          <p:nvPr/>
        </p:nvSpPr>
        <p:spPr>
          <a:xfrm>
            <a:off x="8487715" y="4247662"/>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7"/>
          <a:stretch>
            <a:fillRect/>
          </a:stretch>
        </p:blipFill>
        <p:spPr>
          <a:xfrm>
            <a:off x="7083665" y="5058294"/>
            <a:ext cx="1091703" cy="529953"/>
          </a:xfrm>
          <a:prstGeom prst="rect">
            <a:avLst/>
          </a:prstGeom>
        </p:spPr>
      </p:pic>
      <p:pic>
        <p:nvPicPr>
          <p:cNvPr id="14" name="图片 13"/>
          <p:cNvPicPr>
            <a:picLocks noChangeAspect="1"/>
          </p:cNvPicPr>
          <p:nvPr/>
        </p:nvPicPr>
        <p:blipFill>
          <a:blip r:embed="rId8"/>
          <a:stretch>
            <a:fillRect/>
          </a:stretch>
        </p:blipFill>
        <p:spPr>
          <a:xfrm>
            <a:off x="8226571" y="5001139"/>
            <a:ext cx="406460" cy="587108"/>
          </a:xfrm>
          <a:prstGeom prst="rect">
            <a:avLst/>
          </a:prstGeom>
        </p:spPr>
      </p:pic>
      <p:pic>
        <p:nvPicPr>
          <p:cNvPr id="15" name="图片 14"/>
          <p:cNvPicPr>
            <a:picLocks noChangeAspect="1"/>
          </p:cNvPicPr>
          <p:nvPr/>
        </p:nvPicPr>
        <p:blipFill>
          <a:blip r:embed="rId9"/>
          <a:stretch>
            <a:fillRect/>
          </a:stretch>
        </p:blipFill>
        <p:spPr>
          <a:xfrm>
            <a:off x="8751380" y="5071834"/>
            <a:ext cx="1693781" cy="587108"/>
          </a:xfrm>
          <a:prstGeom prst="rect">
            <a:avLst/>
          </a:prstGeom>
        </p:spPr>
      </p:pic>
      <p:pic>
        <p:nvPicPr>
          <p:cNvPr id="16" name="图片 15"/>
          <p:cNvPicPr>
            <a:picLocks noChangeAspect="1"/>
          </p:cNvPicPr>
          <p:nvPr/>
        </p:nvPicPr>
        <p:blipFill>
          <a:blip r:embed="rId10"/>
          <a:stretch>
            <a:fillRect/>
          </a:stretch>
        </p:blipFill>
        <p:spPr>
          <a:xfrm>
            <a:off x="7228783" y="6172507"/>
            <a:ext cx="3331672" cy="621214"/>
          </a:xfrm>
          <a:prstGeom prst="rect">
            <a:avLst/>
          </a:prstGeom>
        </p:spPr>
      </p:pic>
      <p:sp>
        <p:nvSpPr>
          <p:cNvPr id="17" name="下箭头 16"/>
          <p:cNvSpPr/>
          <p:nvPr/>
        </p:nvSpPr>
        <p:spPr>
          <a:xfrm>
            <a:off x="8497455" y="5685240"/>
            <a:ext cx="290845" cy="4872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标题 1"/>
          <p:cNvSpPr>
            <a:spLocks noGrp="1"/>
          </p:cNvSpPr>
          <p:nvPr>
            <p:ph type="title"/>
          </p:nvPr>
        </p:nvSpPr>
        <p:spPr>
          <a:xfrm>
            <a:off x="367145" y="409801"/>
            <a:ext cx="5267036" cy="1121930"/>
          </a:xfrm>
        </p:spPr>
        <p:txBody>
          <a:bodyPr/>
          <a:lstStyle/>
          <a:p>
            <a:r>
              <a:rPr lang="zh-CN" altLang="en-US" dirty="0" smtClean="0"/>
              <a:t>感知机</a:t>
            </a:r>
            <a:r>
              <a:rPr lang="en-US" altLang="zh-CN" dirty="0" smtClean="0"/>
              <a:t>——</a:t>
            </a:r>
            <a:r>
              <a:rPr lang="zh-CN" altLang="en-US" dirty="0" smtClean="0"/>
              <a:t>学习策略</a:t>
            </a:r>
            <a:endParaRPr lang="zh-CN" altLang="en-US" dirty="0"/>
          </a:p>
        </p:txBody>
      </p:sp>
    </p:spTree>
    <p:extLst>
      <p:ext uri="{BB962C8B-B14F-4D97-AF65-F5344CB8AC3E}">
        <p14:creationId xmlns:p14="http://schemas.microsoft.com/office/powerpoint/2010/main" val="23048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P spid="12"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977967" y="3065082"/>
            <a:ext cx="2953166" cy="1441703"/>
          </a:xfrm>
          <a:prstGeom prst="rect">
            <a:avLst/>
          </a:prstGeom>
        </p:spPr>
      </p:pic>
      <p:pic>
        <p:nvPicPr>
          <p:cNvPr id="5" name="图片 4"/>
          <p:cNvPicPr>
            <a:picLocks noChangeAspect="1"/>
          </p:cNvPicPr>
          <p:nvPr/>
        </p:nvPicPr>
        <p:blipFill>
          <a:blip r:embed="rId4"/>
          <a:stretch>
            <a:fillRect/>
          </a:stretch>
        </p:blipFill>
        <p:spPr>
          <a:xfrm>
            <a:off x="1274400" y="537610"/>
            <a:ext cx="2226164" cy="515342"/>
          </a:xfrm>
          <a:prstGeom prst="rect">
            <a:avLst/>
          </a:prstGeom>
        </p:spPr>
      </p:pic>
      <p:sp>
        <p:nvSpPr>
          <p:cNvPr id="6" name="下箭头 5"/>
          <p:cNvSpPr/>
          <p:nvPr/>
        </p:nvSpPr>
        <p:spPr>
          <a:xfrm>
            <a:off x="2346019" y="1127790"/>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a:blip r:embed="rId5"/>
          <a:stretch>
            <a:fillRect/>
          </a:stretch>
        </p:blipFill>
        <p:spPr>
          <a:xfrm>
            <a:off x="1348342" y="1902698"/>
            <a:ext cx="2503204" cy="637308"/>
          </a:xfrm>
          <a:prstGeom prst="rect">
            <a:avLst/>
          </a:prstGeom>
        </p:spPr>
      </p:pic>
      <p:sp>
        <p:nvSpPr>
          <p:cNvPr id="8" name="文本框 7"/>
          <p:cNvSpPr txBox="1"/>
          <p:nvPr/>
        </p:nvSpPr>
        <p:spPr>
          <a:xfrm>
            <a:off x="2743183" y="1386118"/>
            <a:ext cx="1108363" cy="369332"/>
          </a:xfrm>
          <a:prstGeom prst="rect">
            <a:avLst/>
          </a:prstGeom>
          <a:noFill/>
        </p:spPr>
        <p:txBody>
          <a:bodyPr wrap="square" rtlCol="0">
            <a:spAutoFit/>
          </a:bodyPr>
          <a:lstStyle/>
          <a:p>
            <a:r>
              <a:rPr lang="zh-CN" altLang="en-US" dirty="0" smtClean="0"/>
              <a:t>去绝对值</a:t>
            </a:r>
            <a:endParaRPr lang="zh-CN" altLang="en-US" dirty="0"/>
          </a:p>
        </p:txBody>
      </p:sp>
      <p:sp>
        <p:nvSpPr>
          <p:cNvPr id="9" name="下箭头 8"/>
          <p:cNvSpPr/>
          <p:nvPr/>
        </p:nvSpPr>
        <p:spPr>
          <a:xfrm>
            <a:off x="2346019" y="2614842"/>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6"/>
          <a:stretch>
            <a:fillRect/>
          </a:stretch>
        </p:blipFill>
        <p:spPr>
          <a:xfrm>
            <a:off x="1348342" y="3463521"/>
            <a:ext cx="2266721" cy="608656"/>
          </a:xfrm>
          <a:prstGeom prst="rect">
            <a:avLst/>
          </a:prstGeom>
        </p:spPr>
      </p:pic>
      <p:sp>
        <p:nvSpPr>
          <p:cNvPr id="11" name="文本框 10"/>
          <p:cNvSpPr txBox="1"/>
          <p:nvPr/>
        </p:nvSpPr>
        <p:spPr>
          <a:xfrm>
            <a:off x="2743183" y="2817097"/>
            <a:ext cx="1108363" cy="369332"/>
          </a:xfrm>
          <a:prstGeom prst="rect">
            <a:avLst/>
          </a:prstGeom>
          <a:noFill/>
        </p:spPr>
        <p:txBody>
          <a:bodyPr wrap="square" rtlCol="0">
            <a:spAutoFit/>
          </a:bodyPr>
          <a:lstStyle/>
          <a:p>
            <a:r>
              <a:rPr lang="zh-CN" altLang="en-US" dirty="0" smtClean="0"/>
              <a:t>损失函数</a:t>
            </a:r>
            <a:endParaRPr lang="zh-CN" altLang="en-US" dirty="0"/>
          </a:p>
        </p:txBody>
      </p:sp>
      <p:sp>
        <p:nvSpPr>
          <p:cNvPr id="12" name="下箭头 11"/>
          <p:cNvSpPr/>
          <p:nvPr/>
        </p:nvSpPr>
        <p:spPr>
          <a:xfrm>
            <a:off x="2336279" y="4072177"/>
            <a:ext cx="290845" cy="77490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3" name="图片 12"/>
          <p:cNvPicPr>
            <a:picLocks noChangeAspect="1"/>
          </p:cNvPicPr>
          <p:nvPr/>
        </p:nvPicPr>
        <p:blipFill>
          <a:blip r:embed="rId7"/>
          <a:stretch>
            <a:fillRect/>
          </a:stretch>
        </p:blipFill>
        <p:spPr>
          <a:xfrm>
            <a:off x="932229" y="4882809"/>
            <a:ext cx="1091703" cy="529953"/>
          </a:xfrm>
          <a:prstGeom prst="rect">
            <a:avLst/>
          </a:prstGeom>
        </p:spPr>
      </p:pic>
      <p:pic>
        <p:nvPicPr>
          <p:cNvPr id="14" name="图片 13"/>
          <p:cNvPicPr>
            <a:picLocks noChangeAspect="1"/>
          </p:cNvPicPr>
          <p:nvPr/>
        </p:nvPicPr>
        <p:blipFill>
          <a:blip r:embed="rId8"/>
          <a:stretch>
            <a:fillRect/>
          </a:stretch>
        </p:blipFill>
        <p:spPr>
          <a:xfrm>
            <a:off x="2075135" y="4825654"/>
            <a:ext cx="406460" cy="587108"/>
          </a:xfrm>
          <a:prstGeom prst="rect">
            <a:avLst/>
          </a:prstGeom>
        </p:spPr>
      </p:pic>
      <p:pic>
        <p:nvPicPr>
          <p:cNvPr id="15" name="图片 14"/>
          <p:cNvPicPr>
            <a:picLocks noChangeAspect="1"/>
          </p:cNvPicPr>
          <p:nvPr/>
        </p:nvPicPr>
        <p:blipFill>
          <a:blip r:embed="rId9"/>
          <a:stretch>
            <a:fillRect/>
          </a:stretch>
        </p:blipFill>
        <p:spPr>
          <a:xfrm>
            <a:off x="2599944" y="4896349"/>
            <a:ext cx="1693781" cy="587108"/>
          </a:xfrm>
          <a:prstGeom prst="rect">
            <a:avLst/>
          </a:prstGeom>
        </p:spPr>
      </p:pic>
      <p:pic>
        <p:nvPicPr>
          <p:cNvPr id="16" name="图片 15"/>
          <p:cNvPicPr>
            <a:picLocks noChangeAspect="1"/>
          </p:cNvPicPr>
          <p:nvPr/>
        </p:nvPicPr>
        <p:blipFill>
          <a:blip r:embed="rId10"/>
          <a:stretch>
            <a:fillRect/>
          </a:stretch>
        </p:blipFill>
        <p:spPr>
          <a:xfrm>
            <a:off x="1077347" y="5997022"/>
            <a:ext cx="3331672" cy="621214"/>
          </a:xfrm>
          <a:prstGeom prst="rect">
            <a:avLst/>
          </a:prstGeom>
        </p:spPr>
      </p:pic>
      <p:sp>
        <p:nvSpPr>
          <p:cNvPr id="17" name="下箭头 16"/>
          <p:cNvSpPr/>
          <p:nvPr/>
        </p:nvSpPr>
        <p:spPr>
          <a:xfrm>
            <a:off x="2346019" y="5509755"/>
            <a:ext cx="290845" cy="48726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8" name="图片 17"/>
          <p:cNvPicPr>
            <a:picLocks noChangeAspect="1"/>
          </p:cNvPicPr>
          <p:nvPr/>
        </p:nvPicPr>
        <p:blipFill>
          <a:blip r:embed="rId11"/>
          <a:stretch>
            <a:fillRect/>
          </a:stretch>
        </p:blipFill>
        <p:spPr>
          <a:xfrm>
            <a:off x="9245599" y="3186429"/>
            <a:ext cx="2713497" cy="1015996"/>
          </a:xfrm>
          <a:prstGeom prst="rect">
            <a:avLst/>
          </a:prstGeom>
        </p:spPr>
      </p:pic>
      <p:sp>
        <p:nvSpPr>
          <p:cNvPr id="19" name="右大括号 18"/>
          <p:cNvSpPr/>
          <p:nvPr/>
        </p:nvSpPr>
        <p:spPr>
          <a:xfrm>
            <a:off x="4402758" y="600771"/>
            <a:ext cx="497000" cy="5577956"/>
          </a:xfrm>
          <a:prstGeom prst="rightBrace">
            <a:avLst>
              <a:gd name="adj1" fmla="val 8333"/>
              <a:gd name="adj2" fmla="val 511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右箭头 19"/>
          <p:cNvSpPr/>
          <p:nvPr/>
        </p:nvSpPr>
        <p:spPr>
          <a:xfrm>
            <a:off x="8009342" y="3495223"/>
            <a:ext cx="1304476" cy="58142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权值更新</a:t>
            </a:r>
            <a:endParaRPr lang="zh-CN" altLang="en-US" dirty="0"/>
          </a:p>
        </p:txBody>
      </p:sp>
      <p:pic>
        <p:nvPicPr>
          <p:cNvPr id="21" name="图片 20"/>
          <p:cNvPicPr>
            <a:picLocks noChangeAspect="1"/>
          </p:cNvPicPr>
          <p:nvPr/>
        </p:nvPicPr>
        <p:blipFill>
          <a:blip r:embed="rId12"/>
          <a:stretch>
            <a:fillRect/>
          </a:stretch>
        </p:blipFill>
        <p:spPr>
          <a:xfrm>
            <a:off x="8374252" y="384132"/>
            <a:ext cx="3161968" cy="2634765"/>
          </a:xfrm>
          <a:prstGeom prst="rect">
            <a:avLst/>
          </a:prstGeom>
        </p:spPr>
      </p:pic>
    </p:spTree>
    <p:extLst>
      <p:ext uri="{BB962C8B-B14F-4D97-AF65-F5344CB8AC3E}">
        <p14:creationId xmlns:p14="http://schemas.microsoft.com/office/powerpoint/2010/main" val="57158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a:t>
            </a:r>
            <a:r>
              <a:rPr lang="en-US" altLang="zh-CN" dirty="0" smtClean="0"/>
              <a:t>——</a:t>
            </a:r>
            <a:r>
              <a:rPr lang="zh-CN" altLang="en-US" dirty="0" smtClean="0"/>
              <a:t>局限性</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964" y="1508209"/>
            <a:ext cx="3207328" cy="2848271"/>
          </a:xfrm>
          <a:prstGeom prst="rect">
            <a:avLst/>
          </a:prstGeom>
        </p:spPr>
      </p:pic>
      <p:pic>
        <p:nvPicPr>
          <p:cNvPr id="4" name="图片 3"/>
          <p:cNvPicPr>
            <a:picLocks noChangeAspect="1"/>
          </p:cNvPicPr>
          <p:nvPr/>
        </p:nvPicPr>
        <p:blipFill>
          <a:blip r:embed="rId4"/>
          <a:stretch>
            <a:fillRect/>
          </a:stretch>
        </p:blipFill>
        <p:spPr>
          <a:xfrm>
            <a:off x="917909" y="1819163"/>
            <a:ext cx="2916468" cy="2494219"/>
          </a:xfrm>
          <a:prstGeom prst="rect">
            <a:avLst/>
          </a:prstGeom>
        </p:spPr>
      </p:pic>
      <p:cxnSp>
        <p:nvCxnSpPr>
          <p:cNvPr id="5" name="直接连接符 4"/>
          <p:cNvCxnSpPr/>
          <p:nvPr/>
        </p:nvCxnSpPr>
        <p:spPr>
          <a:xfrm>
            <a:off x="1406834" y="2083413"/>
            <a:ext cx="2050472" cy="16902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94521" y="2108363"/>
            <a:ext cx="1636122" cy="12559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58179" y="4895673"/>
            <a:ext cx="3435927" cy="646331"/>
          </a:xfrm>
          <a:prstGeom prst="rect">
            <a:avLst/>
          </a:prstGeom>
          <a:noFill/>
        </p:spPr>
        <p:txBody>
          <a:bodyPr wrap="square" rtlCol="0">
            <a:spAutoFit/>
          </a:bodyPr>
          <a:lstStyle/>
          <a:p>
            <a:r>
              <a:rPr lang="en-US" altLang="zh-CN" dirty="0" smtClean="0"/>
              <a:t>1</a:t>
            </a:r>
            <a:r>
              <a:rPr lang="en-US" altLang="zh-CN" dirty="0"/>
              <a:t>.</a:t>
            </a:r>
            <a:r>
              <a:rPr lang="zh-CN" altLang="en-US" dirty="0" smtClean="0"/>
              <a:t>存在许多解，与初值、误分类点选择顺序有关，最优解？</a:t>
            </a:r>
            <a:endParaRPr lang="zh-CN" altLang="en-US" dirty="0"/>
          </a:p>
        </p:txBody>
      </p:sp>
      <p:sp>
        <p:nvSpPr>
          <p:cNvPr id="14" name="文本框 13"/>
          <p:cNvSpPr txBox="1"/>
          <p:nvPr/>
        </p:nvSpPr>
        <p:spPr>
          <a:xfrm>
            <a:off x="4359564" y="5037899"/>
            <a:ext cx="4230254" cy="923330"/>
          </a:xfrm>
          <a:prstGeom prst="rect">
            <a:avLst/>
          </a:prstGeom>
          <a:noFill/>
        </p:spPr>
        <p:txBody>
          <a:bodyPr wrap="square" rtlCol="0">
            <a:spAutoFit/>
          </a:bodyPr>
          <a:lstStyle/>
          <a:p>
            <a:r>
              <a:rPr lang="en-US" altLang="zh-CN" dirty="0" smtClean="0"/>
              <a:t>2.</a:t>
            </a:r>
            <a:r>
              <a:rPr lang="zh-CN" altLang="en-US" dirty="0" smtClean="0"/>
              <a:t>只能解决线性可分问题，对于稍微有噪声数据不能很好求解，出现震荡，最终不收敛</a:t>
            </a:r>
            <a:endParaRPr lang="zh-CN" altLang="en-US" dirty="0"/>
          </a:p>
        </p:txBody>
      </p:sp>
      <p:pic>
        <p:nvPicPr>
          <p:cNvPr id="17" name="图片 16"/>
          <p:cNvPicPr>
            <a:picLocks noChangeAspect="1"/>
          </p:cNvPicPr>
          <p:nvPr/>
        </p:nvPicPr>
        <p:blipFill>
          <a:blip r:embed="rId5"/>
          <a:stretch>
            <a:fillRect/>
          </a:stretch>
        </p:blipFill>
        <p:spPr>
          <a:xfrm>
            <a:off x="9112065" y="1599295"/>
            <a:ext cx="2430991" cy="2446232"/>
          </a:xfrm>
          <a:prstGeom prst="rect">
            <a:avLst/>
          </a:prstGeom>
        </p:spPr>
      </p:pic>
      <p:sp>
        <p:nvSpPr>
          <p:cNvPr id="18" name="文本框 17"/>
          <p:cNvSpPr txBox="1"/>
          <p:nvPr/>
        </p:nvSpPr>
        <p:spPr>
          <a:xfrm>
            <a:off x="9163778" y="5176398"/>
            <a:ext cx="2327564" cy="646331"/>
          </a:xfrm>
          <a:prstGeom prst="rect">
            <a:avLst/>
          </a:prstGeom>
          <a:noFill/>
        </p:spPr>
        <p:txBody>
          <a:bodyPr wrap="square" rtlCol="0">
            <a:spAutoFit/>
          </a:bodyPr>
          <a:lstStyle/>
          <a:p>
            <a:r>
              <a:rPr lang="en-US" altLang="zh-CN" dirty="0" smtClean="0"/>
              <a:t>3 </a:t>
            </a:r>
            <a:r>
              <a:rPr lang="zh-CN" altLang="en-US" dirty="0" smtClean="0"/>
              <a:t>对于线性不可分数据根本解决不了</a:t>
            </a:r>
            <a:endParaRPr lang="en-US" altLang="zh-CN" dirty="0" smtClean="0"/>
          </a:p>
        </p:txBody>
      </p:sp>
      <p:cxnSp>
        <p:nvCxnSpPr>
          <p:cNvPr id="12" name="直接连接符 11"/>
          <p:cNvCxnSpPr/>
          <p:nvPr/>
        </p:nvCxnSpPr>
        <p:spPr>
          <a:xfrm>
            <a:off x="1341244" y="2578816"/>
            <a:ext cx="1636122" cy="12559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5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381" y="411307"/>
            <a:ext cx="10515600" cy="1325563"/>
          </a:xfrm>
        </p:spPr>
        <p:txBody>
          <a:bodyPr/>
          <a:lstStyle/>
          <a:p>
            <a:r>
              <a:rPr lang="en-US" altLang="zh-CN" dirty="0"/>
              <a:t>SVM(Support Vectors Machine)</a:t>
            </a:r>
            <a:endParaRPr lang="zh-CN" altLang="en-US" dirty="0"/>
          </a:p>
        </p:txBody>
      </p:sp>
      <p:sp>
        <p:nvSpPr>
          <p:cNvPr id="15" name="左大括号 14"/>
          <p:cNvSpPr/>
          <p:nvPr/>
        </p:nvSpPr>
        <p:spPr>
          <a:xfrm>
            <a:off x="4895274" y="1865745"/>
            <a:ext cx="101600" cy="38238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箭头 15"/>
          <p:cNvSpPr/>
          <p:nvPr/>
        </p:nvSpPr>
        <p:spPr>
          <a:xfrm>
            <a:off x="3703784" y="3574595"/>
            <a:ext cx="905164" cy="3602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370945" y="1865745"/>
            <a:ext cx="4082473" cy="369332"/>
          </a:xfrm>
          <a:prstGeom prst="rect">
            <a:avLst/>
          </a:prstGeom>
          <a:noFill/>
        </p:spPr>
        <p:txBody>
          <a:bodyPr wrap="square" rtlCol="0">
            <a:spAutoFit/>
          </a:bodyPr>
          <a:lstStyle/>
          <a:p>
            <a:r>
              <a:rPr lang="zh-CN" altLang="en-US" dirty="0" smtClean="0"/>
              <a:t>线性可分支持向量机与硬间隔最大化</a:t>
            </a:r>
            <a:endParaRPr lang="zh-CN" altLang="en-US" dirty="0"/>
          </a:p>
        </p:txBody>
      </p:sp>
      <p:sp>
        <p:nvSpPr>
          <p:cNvPr id="18" name="矩形 17"/>
          <p:cNvSpPr/>
          <p:nvPr/>
        </p:nvSpPr>
        <p:spPr>
          <a:xfrm>
            <a:off x="5283200" y="3574595"/>
            <a:ext cx="4339650" cy="369332"/>
          </a:xfrm>
          <a:prstGeom prst="rect">
            <a:avLst/>
          </a:prstGeom>
        </p:spPr>
        <p:txBody>
          <a:bodyPr wrap="none">
            <a:spAutoFit/>
          </a:bodyPr>
          <a:lstStyle/>
          <a:p>
            <a:r>
              <a:rPr lang="zh-CN" altLang="en-US" dirty="0" smtClean="0"/>
              <a:t>线性近似可</a:t>
            </a:r>
            <a:r>
              <a:rPr lang="zh-CN" altLang="en-US" dirty="0"/>
              <a:t>分支持向量机</a:t>
            </a:r>
            <a:r>
              <a:rPr lang="zh-CN" altLang="en-US" dirty="0" smtClean="0"/>
              <a:t>与软间隔</a:t>
            </a:r>
            <a:r>
              <a:rPr lang="zh-CN" altLang="en-US" dirty="0"/>
              <a:t>最大化</a:t>
            </a:r>
          </a:p>
        </p:txBody>
      </p:sp>
      <p:sp>
        <p:nvSpPr>
          <p:cNvPr id="19" name="矩形 18"/>
          <p:cNvSpPr/>
          <p:nvPr/>
        </p:nvSpPr>
        <p:spPr>
          <a:xfrm>
            <a:off x="5370945" y="5320268"/>
            <a:ext cx="3877985" cy="369332"/>
          </a:xfrm>
          <a:prstGeom prst="rect">
            <a:avLst/>
          </a:prstGeom>
        </p:spPr>
        <p:txBody>
          <a:bodyPr wrap="none">
            <a:spAutoFit/>
          </a:bodyPr>
          <a:lstStyle/>
          <a:p>
            <a:r>
              <a:rPr lang="zh-CN" altLang="en-US" dirty="0" smtClean="0"/>
              <a:t>非线性近似可分支持</a:t>
            </a:r>
            <a:r>
              <a:rPr lang="zh-CN" altLang="en-US" dirty="0"/>
              <a:t>向量机</a:t>
            </a:r>
            <a:r>
              <a:rPr lang="zh-CN" altLang="en-US" dirty="0" smtClean="0"/>
              <a:t>与核函数</a:t>
            </a:r>
            <a:endParaRPr lang="zh-CN" altLang="en-US" dirty="0"/>
          </a:p>
        </p:txBody>
      </p:sp>
      <p:sp>
        <p:nvSpPr>
          <p:cNvPr id="20" name="文本框 19"/>
          <p:cNvSpPr txBox="1"/>
          <p:nvPr/>
        </p:nvSpPr>
        <p:spPr>
          <a:xfrm>
            <a:off x="1699495" y="3574595"/>
            <a:ext cx="1791854" cy="369332"/>
          </a:xfrm>
          <a:prstGeom prst="rect">
            <a:avLst/>
          </a:prstGeom>
          <a:noFill/>
        </p:spPr>
        <p:txBody>
          <a:bodyPr wrap="square" rtlCol="0">
            <a:spAutoFit/>
          </a:bodyPr>
          <a:lstStyle/>
          <a:p>
            <a:r>
              <a:rPr lang="zh-CN" altLang="en-US" dirty="0" smtClean="0"/>
              <a:t>感知机局限性</a:t>
            </a:r>
            <a:endParaRPr lang="zh-CN" altLang="en-US" dirty="0"/>
          </a:p>
        </p:txBody>
      </p:sp>
    </p:spTree>
    <p:extLst>
      <p:ext uri="{BB962C8B-B14F-4D97-AF65-F5344CB8AC3E}">
        <p14:creationId xmlns:p14="http://schemas.microsoft.com/office/powerpoint/2010/main" val="1202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687</Words>
  <Application>Microsoft Office PowerPoint</Application>
  <PresentationFormat>宽屏</PresentationFormat>
  <Paragraphs>230</Paragraphs>
  <Slides>22</Slides>
  <Notes>20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Arial</vt:lpstr>
      <vt:lpstr>Cambria Math</vt:lpstr>
      <vt:lpstr>Office 主题​​</vt:lpstr>
      <vt:lpstr>从感知机到SVM</vt:lpstr>
      <vt:lpstr>PowerPoint 演示文稿</vt:lpstr>
      <vt:lpstr>目录</vt:lpstr>
      <vt:lpstr>感知机——模型定义</vt:lpstr>
      <vt:lpstr>感知机——学习策略</vt:lpstr>
      <vt:lpstr>感知机——学习策略</vt:lpstr>
      <vt:lpstr>PowerPoint 演示文稿</vt:lpstr>
      <vt:lpstr>感知机——局限性</vt:lpstr>
      <vt:lpstr>SVM(Support Vectors Machine)</vt:lpstr>
      <vt:lpstr>SVM(Support Vectors Machine)</vt:lpstr>
      <vt:lpstr>线性可分支持向量机与硬间隔最大化</vt:lpstr>
      <vt:lpstr>函数间隔与几何间隔</vt:lpstr>
      <vt:lpstr>函数间隔与几何间隔</vt:lpstr>
      <vt:lpstr>学习策略——硬间隔最大化</vt:lpstr>
      <vt:lpstr>学习策略——硬间隔最大化</vt:lpstr>
      <vt:lpstr>学习策略——硬间隔最大化示例</vt:lpstr>
      <vt:lpstr>线性近似可分支持向量机与软间隔最大化</vt:lpstr>
      <vt:lpstr>非线性近似支持向量机与核函数</vt:lpstr>
      <vt:lpstr>核函数举例</vt:lpstr>
      <vt:lpstr>核函数定义</vt:lpstr>
      <vt:lpstr>PowerPoint 演示文稿</vt:lpstr>
      <vt:lpstr>谢谢</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Mr_Zhan</dc:creator>
  <cp:lastModifiedBy>Mr_Zhan</cp:lastModifiedBy>
  <cp:revision>612</cp:revision>
  <dcterms:created xsi:type="dcterms:W3CDTF">2018-05-12T03:32:16Z</dcterms:created>
  <dcterms:modified xsi:type="dcterms:W3CDTF">2018-05-28T13:54:15Z</dcterms:modified>
</cp:coreProperties>
</file>